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1"/>
  </p:notesMasterIdLst>
  <p:sldIdLst>
    <p:sldId id="416" r:id="rId2"/>
    <p:sldId id="268" r:id="rId3"/>
    <p:sldId id="269" r:id="rId4"/>
    <p:sldId id="371" r:id="rId5"/>
    <p:sldId id="375" r:id="rId6"/>
    <p:sldId id="383" r:id="rId7"/>
    <p:sldId id="384" r:id="rId8"/>
    <p:sldId id="385" r:id="rId9"/>
    <p:sldId id="392" r:id="rId10"/>
    <p:sldId id="373" r:id="rId11"/>
    <p:sldId id="402" r:id="rId12"/>
    <p:sldId id="403" r:id="rId13"/>
    <p:sldId id="404" r:id="rId14"/>
    <p:sldId id="405" r:id="rId15"/>
    <p:sldId id="374" r:id="rId16"/>
    <p:sldId id="390" r:id="rId17"/>
    <p:sldId id="334" r:id="rId18"/>
    <p:sldId id="381" r:id="rId19"/>
    <p:sldId id="327" r:id="rId20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9D813F9-F28E-0C44-A346-DEC14CF922E5}">
          <p14:sldIdLst>
            <p14:sldId id="416"/>
            <p14:sldId id="268"/>
            <p14:sldId id="269"/>
            <p14:sldId id="371"/>
            <p14:sldId id="375"/>
            <p14:sldId id="383"/>
            <p14:sldId id="384"/>
            <p14:sldId id="385"/>
            <p14:sldId id="392"/>
            <p14:sldId id="373"/>
            <p14:sldId id="402"/>
            <p14:sldId id="403"/>
            <p14:sldId id="404"/>
            <p14:sldId id="405"/>
            <p14:sldId id="374"/>
            <p14:sldId id="390"/>
            <p14:sldId id="334"/>
            <p14:sldId id="381"/>
            <p14:sldId id="327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756A0"/>
    <a:srgbClr val="FEFEFE"/>
    <a:srgbClr val="B1C1E4"/>
    <a:srgbClr val="D1D1D1"/>
    <a:srgbClr val="B9B9B9"/>
    <a:srgbClr val="F1F1F1"/>
    <a:srgbClr val="A6A6A6"/>
    <a:srgbClr val="595959"/>
    <a:srgbClr val="FBFBFB"/>
    <a:srgbClr val="FCFC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54"/>
    <p:restoredTop sz="98153" autoAdjust="0"/>
  </p:normalViewPr>
  <p:slideViewPr>
    <p:cSldViewPr snapToGrid="0">
      <p:cViewPr>
        <p:scale>
          <a:sx n="100" d="100"/>
          <a:sy n="100" d="100"/>
        </p:scale>
        <p:origin x="-96" y="374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6850039391194485"/>
          <c:y val="9.0156754660335861E-2"/>
          <c:w val="0.26130368841143753"/>
          <c:h val="0.8292279489049115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B1C1E4"/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rgbClr val="4756A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D536-F044-9683-AF306EA15244}"/>
              </c:ext>
            </c:extLst>
          </c:dPt>
          <c:dLbls>
            <c:dLbl>
              <c:idx val="3"/>
              <c:layout>
                <c:manualLayout>
                  <c:x val="0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536-F044-9683-AF306EA1524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600" b="1" i="0" u="none" strike="noStrike" kern="1200" baseline="0">
                    <a:solidFill>
                      <a:srgbClr val="4756A0"/>
                    </a:solidFill>
                    <a:latin typeface="Arial Black" panose="020B0604020202020204" pitchFamily="34" charset="0"/>
                    <a:ea typeface="+mn-ea"/>
                    <a:cs typeface="Arial Black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прочие</c:v>
                </c:pt>
                <c:pt idx="1">
                  <c:v>здравохранение, соц. услуги</c:v>
                </c:pt>
                <c:pt idx="2">
                  <c:v>обеспечение электрической энергией, газом и паром; конденсирование воздуха</c:v>
                </c:pt>
                <c:pt idx="3">
                  <c:v>обрабатывающее производство</c:v>
                </c:pt>
              </c:strCache>
            </c:strRef>
          </c:cat>
          <c:val>
            <c:numRef>
              <c:f>Лист1!$B$2:$B$5</c:f>
              <c:numCache>
                <c:formatCode>0.00%</c:formatCode>
                <c:ptCount val="4"/>
                <c:pt idx="0">
                  <c:v>2.0000000000000004E-2</c:v>
                </c:pt>
                <c:pt idx="1">
                  <c:v>2.8000000000000004E-2</c:v>
                </c:pt>
                <c:pt idx="2">
                  <c:v>0.4850000000000001</c:v>
                </c:pt>
                <c:pt idx="3">
                  <c:v>0.46700000000000008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D536-F044-9683-AF306EA1524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29655808"/>
        <c:axId val="29663232"/>
      </c:barChart>
      <c:catAx>
        <c:axId val="296558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 algn="just">
              <a:defRPr sz="700" b="1" i="0" u="none" strike="noStrike" kern="1200" baseline="0">
                <a:solidFill>
                  <a:srgbClr val="4756A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29663232"/>
        <c:crosses val="autoZero"/>
        <c:auto val="1"/>
        <c:lblAlgn val="ctr"/>
        <c:lblOffset val="100"/>
        <c:noMultiLvlLbl val="0"/>
      </c:catAx>
      <c:valAx>
        <c:axId val="29663232"/>
        <c:scaling>
          <c:orientation val="minMax"/>
        </c:scaling>
        <c:delete val="1"/>
        <c:axPos val="b"/>
        <c:numFmt formatCode="0.00%" sourceLinked="1"/>
        <c:majorTickMark val="none"/>
        <c:minorTickMark val="none"/>
        <c:tickLblPos val="nextTo"/>
        <c:crossAx val="296558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3120621387412211"/>
          <c:y val="9.0156754660335861E-2"/>
          <c:w val="0.41854047734500288"/>
          <c:h val="0.8292279489049115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4756A0"/>
            </a:solidFill>
            <a:ln>
              <a:noFill/>
            </a:ln>
            <a:effectLst>
              <a:softEdge rad="0"/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B1C1E4"/>
              </a:solidFill>
              <a:ln>
                <a:noFill/>
              </a:ln>
              <a:effectLst>
                <a:softEdge rad="0"/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4CC-7149-9EE5-F5E81176CC68}"/>
              </c:ext>
            </c:extLst>
          </c:dPt>
          <c:dPt>
            <c:idx val="1"/>
            <c:invertIfNegative val="0"/>
            <c:bubble3D val="0"/>
            <c:spPr>
              <a:solidFill>
                <a:srgbClr val="B1C1E4"/>
              </a:solidFill>
              <a:ln>
                <a:noFill/>
              </a:ln>
              <a:effectLst>
                <a:softEdge rad="0"/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4CC-7149-9EE5-F5E81176CC68}"/>
              </c:ext>
            </c:extLst>
          </c:dPt>
          <c:dLbls>
            <c:dLbl>
              <c:idx val="2"/>
              <c:layout>
                <c:manualLayout>
                  <c:x val="3.4788439719303861E-3"/>
                  <c:y val="-2.3823866126457571E-17"/>
                </c:manualLayout>
              </c:layout>
              <c:tx>
                <c:rich>
                  <a:bodyPr/>
                  <a:lstStyle/>
                  <a:p>
                    <a:r>
                      <a:rPr lang="en-US" sz="600" b="0" i="0" u="none" strike="noStrike" baseline="0" dirty="0"/>
                      <a:t>61 133 ₽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4CC-7149-9EE5-F5E81176CC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600" b="1" i="0" u="none" strike="noStrike" kern="1200" baseline="0">
                    <a:solidFill>
                      <a:srgbClr val="4756A0"/>
                    </a:solidFill>
                    <a:latin typeface="Arial Black" panose="020B0604020202020204" pitchFamily="34" charset="0"/>
                    <a:ea typeface="+mn-ea"/>
                    <a:cs typeface="Arial Black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1">
                  <c:v>средний бизес</c:v>
                </c:pt>
                <c:pt idx="2">
                  <c:v>крупный бизес</c:v>
                </c:pt>
              </c:strCache>
            </c:strRef>
          </c:cat>
          <c:val>
            <c:numRef>
              <c:f>Лист1!$B$2:$B$4</c:f>
              <c:numCache>
                <c:formatCode>#,##0\ [$₽-419]</c:formatCode>
                <c:ptCount val="3"/>
                <c:pt idx="1">
                  <c:v>61133</c:v>
                </c:pt>
                <c:pt idx="2">
                  <c:v>61133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74CC-7149-9EE5-F5E81176CC6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34955648"/>
        <c:axId val="34967552"/>
      </c:barChart>
      <c:catAx>
        <c:axId val="349556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 algn="just">
              <a:defRPr sz="700" b="1" i="0" u="none" strike="noStrike" kern="1200" baseline="0">
                <a:solidFill>
                  <a:srgbClr val="4756A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34967552"/>
        <c:crosses val="autoZero"/>
        <c:auto val="1"/>
        <c:lblAlgn val="ctr"/>
        <c:lblOffset val="100"/>
        <c:noMultiLvlLbl val="0"/>
      </c:catAx>
      <c:valAx>
        <c:axId val="34967552"/>
        <c:scaling>
          <c:orientation val="minMax"/>
        </c:scaling>
        <c:delete val="1"/>
        <c:axPos val="b"/>
        <c:numFmt formatCode="#,##0\ [$₽-419]" sourceLinked="1"/>
        <c:majorTickMark val="none"/>
        <c:minorTickMark val="none"/>
        <c:tickLblPos val="nextTo"/>
        <c:crossAx val="349556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DB37D7-8989-964D-A8C1-BF06A633812A}" type="datetimeFigureOut">
              <a:rPr lang="x-none" smtClean="0"/>
              <a:pPr/>
              <a:t>12.02.2025</a:t>
            </a:fld>
            <a:endParaRPr lang="x-none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D20CD8-132A-1A42-9C3F-9E9662FD4B9F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3106990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pPr/>
              <a:t>6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1183451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pPr/>
              <a:t>17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35933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pPr/>
              <a:t>18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8984639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pPr/>
              <a:t>7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2537869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pPr/>
              <a:t>8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182845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pPr/>
              <a:t>10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960606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016BCC1B-C639-1BB8-956F-A6C62B6E82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="" xmlns:a16="http://schemas.microsoft.com/office/drawing/2014/main" id="{DF1485FD-BE14-D346-9FB3-2D5150BEAB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="" xmlns:a16="http://schemas.microsoft.com/office/drawing/2014/main" id="{B5966B83-3494-8F01-AF2D-1BEBA2A723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CF3A82F7-7F86-790C-AC05-42214FC789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pPr/>
              <a:t>11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0101147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171FBC2B-3D3B-A620-2B50-897CB7596D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="" xmlns:a16="http://schemas.microsoft.com/office/drawing/2014/main" id="{BC66017F-911B-DACE-F3DA-90E1F118D3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="" xmlns:a16="http://schemas.microsoft.com/office/drawing/2014/main" id="{5B64317A-118B-3084-C73D-A03300587C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30535602-0E5A-E078-5840-1ABA122566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pPr/>
              <a:t>12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8566865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25B31559-EADC-79EB-7F8B-04D5738274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="" xmlns:a16="http://schemas.microsoft.com/office/drawing/2014/main" id="{A9AC4695-8094-06C7-FE0F-93C5DEBC1D6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="" xmlns:a16="http://schemas.microsoft.com/office/drawing/2014/main" id="{105C56B6-71B7-84DB-5AF2-66510E68B5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3CDA50FF-5113-9FAF-68FB-99BD561CEB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pPr/>
              <a:t>13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2346235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93B485B8-0E92-EBB9-348E-E68CF0C1DB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="" xmlns:a16="http://schemas.microsoft.com/office/drawing/2014/main" id="{96203F88-88D0-2BA9-E215-4BF235CAE3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="" xmlns:a16="http://schemas.microsoft.com/office/drawing/2014/main" id="{F6FAD497-1107-FDDA-23E3-90B21C0CE4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DCB7DD20-1D7E-CAA2-CD7E-B1FEAC66BB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pPr/>
              <a:t>14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789337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pPr/>
              <a:t>16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6163275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08016-56EC-0A43-ADB2-8D6B320CC239}" type="datetime1">
              <a:rPr lang="ru-RU" smtClean="0"/>
              <a:pPr/>
              <a:t>12.02.2025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5626449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C25D4-5D07-C84F-8F5B-C0FCE56BAA04}" type="datetime1">
              <a:rPr lang="ru-RU" smtClean="0"/>
              <a:pPr/>
              <a:t>12.02.2025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809393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5FE6-9F58-E04A-AF5D-E0D3CED08D0B}" type="datetime1">
              <a:rPr lang="ru-RU" smtClean="0"/>
              <a:pPr/>
              <a:t>12.02.2025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55683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93C6A-949B-8546-BF85-B80F61ADB7C8}" type="datetime1">
              <a:rPr lang="ru-RU" smtClean="0"/>
              <a:pPr/>
              <a:t>12.02.2025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099226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B1187-46BE-9D44-A2D2-7AB336D6874D}" type="datetime1">
              <a:rPr lang="ru-RU" smtClean="0"/>
              <a:pPr/>
              <a:t>12.02.2025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843686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ED714-477C-8E4F-80B2-8100E37C6C45}" type="datetime1">
              <a:rPr lang="ru-RU" smtClean="0"/>
              <a:pPr/>
              <a:t>12.02.2025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941443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9CC66-20DE-6A40-94F2-95386CD16213}" type="datetime1">
              <a:rPr lang="ru-RU" smtClean="0"/>
              <a:pPr/>
              <a:t>12.02.2025</a:t>
            </a:fld>
            <a:endParaRPr 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710799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C66C4-FF1D-DE42-949B-EFC34EECAF9A}" type="datetime1">
              <a:rPr lang="ru-RU" smtClean="0"/>
              <a:pPr/>
              <a:t>12.02.2025</a:t>
            </a:fld>
            <a:endParaRPr lang="x-non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820264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60058-7471-E142-87EA-3597FEA11B8A}" type="datetime1">
              <a:rPr lang="ru-RU" smtClean="0"/>
              <a:pPr/>
              <a:t>12.02.2025</a:t>
            </a:fld>
            <a:endParaRPr lang="x-non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67107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EBD9B-40A4-764D-8305-4622582737AA}" type="datetime1">
              <a:rPr lang="ru-RU" smtClean="0"/>
              <a:pPr/>
              <a:t>12.02.2025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070332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6164F-07BA-6243-AF5E-D22E108E4987}" type="datetime1">
              <a:rPr lang="ru-RU" smtClean="0"/>
              <a:pPr/>
              <a:t>12.02.2025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332521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29ACFB-CE6A-F744-9AEA-E08B5B8BAE3D}" type="datetime1">
              <a:rPr lang="ru-RU" smtClean="0"/>
              <a:pPr/>
              <a:t>12.02.2025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749720-1430-DF46-8A1E-D768C54B98EF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299224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hyperlink" Target="https://t.me/s/kurskpressa" TargetMode="External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hyperlink" Target="https://vk.com/kurskpressa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svg"/><Relationship Id="rId13" Type="http://schemas.openxmlformats.org/officeDocument/2006/relationships/image" Target="../media/image53.jpeg"/><Relationship Id="rId3" Type="http://schemas.openxmlformats.org/officeDocument/2006/relationships/image" Target="../media/image47.jpeg"/><Relationship Id="rId7" Type="http://schemas.openxmlformats.org/officeDocument/2006/relationships/image" Target="../media/image50.png"/><Relationship Id="rId12" Type="http://schemas.openxmlformats.org/officeDocument/2006/relationships/image" Target="../media/image5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8.svg"/><Relationship Id="rId11" Type="http://schemas.openxmlformats.org/officeDocument/2006/relationships/image" Target="../media/image51.jpeg"/><Relationship Id="rId5" Type="http://schemas.openxmlformats.org/officeDocument/2006/relationships/image" Target="../media/image49.png"/><Relationship Id="rId10" Type="http://schemas.openxmlformats.org/officeDocument/2006/relationships/image" Target="../media/image24.svg"/><Relationship Id="rId4" Type="http://schemas.openxmlformats.org/officeDocument/2006/relationships/image" Target="../media/image48.jpeg"/><Relationship Id="rId9" Type="http://schemas.openxmlformats.org/officeDocument/2006/relationships/image" Target="../media/image16.png"/><Relationship Id="rId14" Type="http://schemas.openxmlformats.org/officeDocument/2006/relationships/image" Target="../media/image5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svg"/><Relationship Id="rId3" Type="http://schemas.openxmlformats.org/officeDocument/2006/relationships/image" Target="../media/image55.pn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svg"/><Relationship Id="rId5" Type="http://schemas.openxmlformats.org/officeDocument/2006/relationships/image" Target="../media/image11.png"/><Relationship Id="rId4" Type="http://schemas.openxmlformats.org/officeDocument/2006/relationships/image" Target="../media/image96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9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3.svg"/><Relationship Id="rId5" Type="http://schemas.openxmlformats.org/officeDocument/2006/relationships/image" Target="../media/image58.png"/><Relationship Id="rId10" Type="http://schemas.openxmlformats.org/officeDocument/2006/relationships/image" Target="../media/image9.svg"/><Relationship Id="rId4" Type="http://schemas.openxmlformats.org/officeDocument/2006/relationships/image" Target="../media/image101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13" Type="http://schemas.openxmlformats.org/officeDocument/2006/relationships/image" Target="../media/image56.svg"/><Relationship Id="rId18" Type="http://schemas.openxmlformats.org/officeDocument/2006/relationships/image" Target="../media/image21.png"/><Relationship Id="rId3" Type="http://schemas.openxmlformats.org/officeDocument/2006/relationships/image" Target="../media/image107.svg"/><Relationship Id="rId7" Type="http://schemas.openxmlformats.org/officeDocument/2006/relationships/image" Target="../media/image111.svg"/><Relationship Id="rId12" Type="http://schemas.openxmlformats.org/officeDocument/2006/relationships/image" Target="../media/image32.png"/><Relationship Id="rId17" Type="http://schemas.microsoft.com/office/2007/relationships/hdphoto" Target="../media/hdphoto2.wdp"/><Relationship Id="rId2" Type="http://schemas.openxmlformats.org/officeDocument/2006/relationships/image" Target="../media/image59.png"/><Relationship Id="rId16" Type="http://schemas.openxmlformats.org/officeDocument/2006/relationships/image" Target="../media/image6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11" Type="http://schemas.openxmlformats.org/officeDocument/2006/relationships/image" Target="../media/image115.svg"/><Relationship Id="rId5" Type="http://schemas.openxmlformats.org/officeDocument/2006/relationships/image" Target="../media/image109.svg"/><Relationship Id="rId15" Type="http://schemas.openxmlformats.org/officeDocument/2006/relationships/image" Target="../media/image76.svg"/><Relationship Id="rId10" Type="http://schemas.openxmlformats.org/officeDocument/2006/relationships/image" Target="../media/image63.png"/><Relationship Id="rId19" Type="http://schemas.openxmlformats.org/officeDocument/2006/relationships/image" Target="../media/image34.svg"/><Relationship Id="rId4" Type="http://schemas.openxmlformats.org/officeDocument/2006/relationships/image" Target="../media/image60.png"/><Relationship Id="rId9" Type="http://schemas.openxmlformats.org/officeDocument/2006/relationships/image" Target="../media/image113.svg"/><Relationship Id="rId14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13" Type="http://schemas.openxmlformats.org/officeDocument/2006/relationships/image" Target="../media/image1.png"/><Relationship Id="rId3" Type="http://schemas.openxmlformats.org/officeDocument/2006/relationships/hyperlink" Target="https://&#1084;&#1073;46.&#1088;&#1092;/" TargetMode="External"/><Relationship Id="rId7" Type="http://schemas.openxmlformats.org/officeDocument/2006/relationships/hyperlink" Target="https://kursk.tpprf.ru/ru/news/531842/" TargetMode="External"/><Relationship Id="rId12" Type="http://schemas.openxmlformats.org/officeDocument/2006/relationships/image" Target="../media/image6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export46.ru/" TargetMode="External"/><Relationship Id="rId11" Type="http://schemas.openxmlformats.org/officeDocument/2006/relationships/image" Target="../media/image68.png"/><Relationship Id="rId5" Type="http://schemas.openxmlformats.org/officeDocument/2006/relationships/hyperlink" Target="https://frp46.ru/" TargetMode="External"/><Relationship Id="rId10" Type="http://schemas.openxmlformats.org/officeDocument/2006/relationships/image" Target="../media/image67.png"/><Relationship Id="rId4" Type="http://schemas.openxmlformats.org/officeDocument/2006/relationships/hyperlink" Target="https://kursk.in/" TargetMode="External"/><Relationship Id="rId9" Type="http://schemas.openxmlformats.org/officeDocument/2006/relationships/image" Target="../media/image6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70.png"/><Relationship Id="rId7" Type="http://schemas.openxmlformats.org/officeDocument/2006/relationships/hyperlink" Target="https://t.me/glavaigorkutsak" TargetMode="External"/><Relationship Id="rId12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5.svg"/><Relationship Id="rId11" Type="http://schemas.openxmlformats.org/officeDocument/2006/relationships/image" Target="../media/image72.jpeg"/><Relationship Id="rId5" Type="http://schemas.openxmlformats.org/officeDocument/2006/relationships/image" Target="../media/image71.png"/><Relationship Id="rId10" Type="http://schemas.openxmlformats.org/officeDocument/2006/relationships/image" Target="../media/image3.png"/><Relationship Id="rId4" Type="http://schemas.openxmlformats.org/officeDocument/2006/relationships/image" Target="../media/image123.svg"/><Relationship Id="rId9" Type="http://schemas.openxmlformats.org/officeDocument/2006/relationships/hyperlink" Target="https://vk.com/igorkutsak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svg"/><Relationship Id="rId13" Type="http://schemas.openxmlformats.org/officeDocument/2006/relationships/image" Target="../media/image42.png"/><Relationship Id="rId3" Type="http://schemas.openxmlformats.org/officeDocument/2006/relationships/image" Target="../media/image73.png"/><Relationship Id="rId7" Type="http://schemas.openxmlformats.org/officeDocument/2006/relationships/image" Target="../media/image75.png"/><Relationship Id="rId12" Type="http://schemas.openxmlformats.org/officeDocument/2006/relationships/image" Target="../media/image133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0.svg"/><Relationship Id="rId11" Type="http://schemas.openxmlformats.org/officeDocument/2006/relationships/image" Target="../media/image71.png"/><Relationship Id="rId5" Type="http://schemas.openxmlformats.org/officeDocument/2006/relationships/image" Target="../media/image74.png"/><Relationship Id="rId10" Type="http://schemas.openxmlformats.org/officeDocument/2006/relationships/image" Target="../media/image123.svg"/><Relationship Id="rId4" Type="http://schemas.openxmlformats.org/officeDocument/2006/relationships/image" Target="../media/image128.svg"/><Relationship Id="rId9" Type="http://schemas.openxmlformats.org/officeDocument/2006/relationships/image" Target="../media/image70.png"/><Relationship Id="rId14" Type="http://schemas.openxmlformats.org/officeDocument/2006/relationships/image" Target="../media/image76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jpe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5.xml"/><Relationship Id="rId18" Type="http://schemas.openxmlformats.org/officeDocument/2006/relationships/image" Target="../media/image6.jpeg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4.xml"/><Relationship Id="rId17" Type="http://schemas.openxmlformats.org/officeDocument/2006/relationships/image" Target="../media/image1.png"/><Relationship Id="rId2" Type="http://schemas.openxmlformats.org/officeDocument/2006/relationships/slide" Target="slide3.xml"/><Relationship Id="rId16" Type="http://schemas.openxmlformats.org/officeDocument/2006/relationships/slide" Target="slide1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slide" Target="slide13.xml"/><Relationship Id="rId5" Type="http://schemas.openxmlformats.org/officeDocument/2006/relationships/slide" Target="slide6.xml"/><Relationship Id="rId15" Type="http://schemas.openxmlformats.org/officeDocument/2006/relationships/slide" Target="slide18.xml"/><Relationship Id="rId10" Type="http://schemas.openxmlformats.org/officeDocument/2006/relationships/slide" Target="slide11.xml"/><Relationship Id="rId19" Type="http://schemas.openxmlformats.org/officeDocument/2006/relationships/image" Target="../media/image7.png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9.sv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12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7.svg"/><Relationship Id="rId5" Type="http://schemas.openxmlformats.org/officeDocument/2006/relationships/image" Target="../media/image11.svg"/><Relationship Id="rId15" Type="http://schemas.openxmlformats.org/officeDocument/2006/relationships/image" Target="../media/image21.svg"/><Relationship Id="rId10" Type="http://schemas.openxmlformats.org/officeDocument/2006/relationships/image" Target="../media/image12.png"/><Relationship Id="rId4" Type="http://schemas.openxmlformats.org/officeDocument/2006/relationships/image" Target="../media/image9.png"/><Relationship Id="rId9" Type="http://schemas.openxmlformats.org/officeDocument/2006/relationships/image" Target="../media/image15.svg"/><Relationship Id="rId1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32.svg"/><Relationship Id="rId3" Type="http://schemas.microsoft.com/office/2007/relationships/hdphoto" Target="../media/hdphoto1.wdp"/><Relationship Id="rId7" Type="http://schemas.openxmlformats.org/officeDocument/2006/relationships/image" Target="../media/image26.svg"/><Relationship Id="rId12" Type="http://schemas.openxmlformats.org/officeDocument/2006/relationships/image" Target="../media/image20.png"/><Relationship Id="rId17" Type="http://schemas.openxmlformats.org/officeDocument/2006/relationships/image" Target="../media/image36.svg"/><Relationship Id="rId2" Type="http://schemas.openxmlformats.org/officeDocument/2006/relationships/image" Target="../media/image15.png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11" Type="http://schemas.openxmlformats.org/officeDocument/2006/relationships/image" Target="../media/image30.svg"/><Relationship Id="rId5" Type="http://schemas.openxmlformats.org/officeDocument/2006/relationships/image" Target="../media/image24.svg"/><Relationship Id="rId15" Type="http://schemas.openxmlformats.org/officeDocument/2006/relationships/image" Target="../media/image34.svg"/><Relationship Id="rId10" Type="http://schemas.openxmlformats.org/officeDocument/2006/relationships/image" Target="../media/image19.png"/><Relationship Id="rId4" Type="http://schemas.openxmlformats.org/officeDocument/2006/relationships/image" Target="../media/image16.png"/><Relationship Id="rId9" Type="http://schemas.openxmlformats.org/officeDocument/2006/relationships/image" Target="../media/image28.svg"/><Relationship Id="rId1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chart" Target="../charts/chart2.xml"/><Relationship Id="rId7" Type="http://schemas.openxmlformats.org/officeDocument/2006/relationships/image" Target="../media/image40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38.svg"/><Relationship Id="rId4" Type="http://schemas.openxmlformats.org/officeDocument/2006/relationships/image" Target="../media/image23.png"/><Relationship Id="rId9" Type="http://schemas.openxmlformats.org/officeDocument/2006/relationships/image" Target="../media/image42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svg"/><Relationship Id="rId13" Type="http://schemas.openxmlformats.org/officeDocument/2006/relationships/image" Target="../media/image31.png"/><Relationship Id="rId18" Type="http://schemas.openxmlformats.org/officeDocument/2006/relationships/image" Target="../media/image58.svg"/><Relationship Id="rId3" Type="http://schemas.openxmlformats.org/officeDocument/2006/relationships/image" Target="../media/image26.png"/><Relationship Id="rId7" Type="http://schemas.openxmlformats.org/officeDocument/2006/relationships/image" Target="../media/image28.png"/><Relationship Id="rId12" Type="http://schemas.openxmlformats.org/officeDocument/2006/relationships/image" Target="../media/image52.svg"/><Relationship Id="rId17" Type="http://schemas.openxmlformats.org/officeDocument/2006/relationships/image" Target="../media/image33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56.svg"/><Relationship Id="rId20" Type="http://schemas.openxmlformats.org/officeDocument/2006/relationships/image" Target="../media/image60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svg"/><Relationship Id="rId11" Type="http://schemas.openxmlformats.org/officeDocument/2006/relationships/image" Target="../media/image30.png"/><Relationship Id="rId5" Type="http://schemas.openxmlformats.org/officeDocument/2006/relationships/image" Target="../media/image27.png"/><Relationship Id="rId15" Type="http://schemas.openxmlformats.org/officeDocument/2006/relationships/image" Target="../media/image32.png"/><Relationship Id="rId10" Type="http://schemas.openxmlformats.org/officeDocument/2006/relationships/image" Target="../media/image50.svg"/><Relationship Id="rId19" Type="http://schemas.openxmlformats.org/officeDocument/2006/relationships/image" Target="../media/image34.png"/><Relationship Id="rId4" Type="http://schemas.openxmlformats.org/officeDocument/2006/relationships/image" Target="../media/image44.svg"/><Relationship Id="rId9" Type="http://schemas.openxmlformats.org/officeDocument/2006/relationships/image" Target="../media/image29.png"/><Relationship Id="rId14" Type="http://schemas.openxmlformats.org/officeDocument/2006/relationships/image" Target="../media/image54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svg"/><Relationship Id="rId3" Type="http://schemas.openxmlformats.org/officeDocument/2006/relationships/image" Target="../media/image35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svg"/><Relationship Id="rId5" Type="http://schemas.openxmlformats.org/officeDocument/2006/relationships/image" Target="../media/image36.png"/><Relationship Id="rId10" Type="http://schemas.openxmlformats.org/officeDocument/2006/relationships/image" Target="../media/image68.svg"/><Relationship Id="rId4" Type="http://schemas.openxmlformats.org/officeDocument/2006/relationships/image" Target="../media/image62.svg"/><Relationship Id="rId9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80.svg"/><Relationship Id="rId3" Type="http://schemas.openxmlformats.org/officeDocument/2006/relationships/image" Target="../media/image70.svg"/><Relationship Id="rId7" Type="http://schemas.openxmlformats.org/officeDocument/2006/relationships/image" Target="../media/image74.svg"/><Relationship Id="rId12" Type="http://schemas.openxmlformats.org/officeDocument/2006/relationships/image" Target="../media/image44.png"/><Relationship Id="rId17" Type="http://schemas.openxmlformats.org/officeDocument/2006/relationships/image" Target="../media/image84.svg"/><Relationship Id="rId2" Type="http://schemas.openxmlformats.org/officeDocument/2006/relationships/image" Target="../media/image39.png"/><Relationship Id="rId16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11" Type="http://schemas.openxmlformats.org/officeDocument/2006/relationships/image" Target="../media/image78.svg"/><Relationship Id="rId5" Type="http://schemas.openxmlformats.org/officeDocument/2006/relationships/image" Target="../media/image72.svg"/><Relationship Id="rId15" Type="http://schemas.openxmlformats.org/officeDocument/2006/relationships/image" Target="../media/image82.svg"/><Relationship Id="rId10" Type="http://schemas.openxmlformats.org/officeDocument/2006/relationships/image" Target="../media/image43.png"/><Relationship Id="rId4" Type="http://schemas.openxmlformats.org/officeDocument/2006/relationships/image" Target="../media/image40.png"/><Relationship Id="rId9" Type="http://schemas.openxmlformats.org/officeDocument/2006/relationships/image" Target="../media/image76.svg"/><Relationship Id="rId14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>
            <a:extLst>
              <a:ext uri="{FF2B5EF4-FFF2-40B4-BE49-F238E27FC236}">
                <a16:creationId xmlns="" xmlns:a16="http://schemas.microsoft.com/office/drawing/2014/main" id="{F35A2E48-CBA7-81AD-1A95-7B102E7F945B}"/>
              </a:ext>
            </a:extLst>
          </p:cNvPr>
          <p:cNvSpPr/>
          <p:nvPr/>
        </p:nvSpPr>
        <p:spPr>
          <a:xfrm>
            <a:off x="7613351" y="158307"/>
            <a:ext cx="2153465" cy="727622"/>
          </a:xfrm>
          <a:prstGeom prst="roundRect">
            <a:avLst>
              <a:gd name="adj" fmla="val 27462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720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КУРСКАЯ ОБЛАСТЬ</a:t>
            </a:r>
            <a:endParaRPr kumimoji="0" lang="x-none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Скругленный прямоугольник 18">
            <a:extLst>
              <a:ext uri="{FF2B5EF4-FFF2-40B4-BE49-F238E27FC236}">
                <a16:creationId xmlns="" xmlns:a16="http://schemas.microsoft.com/office/drawing/2014/main" id="{F5C67211-303C-B1E1-A395-221ED7DB4133}"/>
              </a:ext>
            </a:extLst>
          </p:cNvPr>
          <p:cNvSpPr/>
          <p:nvPr/>
        </p:nvSpPr>
        <p:spPr>
          <a:xfrm>
            <a:off x="9039194" y="158307"/>
            <a:ext cx="727622" cy="727622"/>
          </a:xfrm>
          <a:prstGeom prst="roundRect">
            <a:avLst>
              <a:gd name="adj" fmla="val 28568"/>
            </a:avLst>
          </a:prstGeom>
          <a:solidFill>
            <a:srgbClr val="FEFEFE"/>
          </a:solidFill>
          <a:ln>
            <a:noFill/>
          </a:ln>
          <a:effectLst>
            <a:outerShdw blurRad="106087" sx="89633" sy="89633" algn="ctr" rotWithShape="0">
              <a:prstClr val="black">
                <a:alpha val="92292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912D699B-3924-518D-6259-49B5096496FC}"/>
              </a:ext>
            </a:extLst>
          </p:cNvPr>
          <p:cNvSpPr txBox="1"/>
          <p:nvPr/>
        </p:nvSpPr>
        <p:spPr>
          <a:xfrm>
            <a:off x="627016" y="5016963"/>
            <a:ext cx="7317882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2400">
                <a:latin typeface="Arial" panose="020B0604020202020204" pitchFamily="34" charset="0"/>
                <a:cs typeface="Arial" panose="020B0604020202020204" pitchFamily="34" charset="0"/>
              </a:rPr>
              <a:t>ИНВЕСТИЦИОННЫЙ </a:t>
            </a:r>
            <a:r>
              <a:rPr lang="x-none" sz="2400" smtClean="0">
                <a:latin typeface="Arial" panose="020B0604020202020204" pitchFamily="34" charset="0"/>
                <a:cs typeface="Arial" panose="020B0604020202020204" pitchFamily="34" charset="0"/>
              </a:rPr>
              <a:t>ПРОФИЛЬ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Города Щигры Курской области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5A48A14C-7E6E-E9C5-E8DE-FFE2EB5D9135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@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МАТЕРИАЛ ПОДГОТОВЛЕН МИНИСТЕРСТВОМ ЭКОНОМИЧЕСКОГО РАЗВИТИЯ КУРСКОЙ ОБЛАСТИ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="" xmlns:a16="http://schemas.microsoft.com/office/drawing/2014/main" id="{0E6E5C1B-F635-43E6-ACA3-EE72DD99BA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116" y="225098"/>
            <a:ext cx="581778" cy="594040"/>
          </a:xfrm>
          <a:prstGeom prst="rect">
            <a:avLst/>
          </a:prstGeom>
        </p:spPr>
      </p:pic>
      <p:pic>
        <p:nvPicPr>
          <p:cNvPr id="10" name="Рисунок 9">
            <a:hlinkClick r:id="rId3"/>
            <a:extLst>
              <a:ext uri="{FF2B5EF4-FFF2-40B4-BE49-F238E27FC236}">
                <a16:creationId xmlns="" xmlns:a16="http://schemas.microsoft.com/office/drawing/2014/main" id="{D0C50080-EF86-4E1E-8E77-F800082C59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7326" y="5951010"/>
            <a:ext cx="460867" cy="460867"/>
          </a:xfrm>
          <a:prstGeom prst="rect">
            <a:avLst/>
          </a:prstGeom>
        </p:spPr>
      </p:pic>
      <p:pic>
        <p:nvPicPr>
          <p:cNvPr id="11" name="Рисунок 10">
            <a:hlinkClick r:id="rId5"/>
            <a:extLst>
              <a:ext uri="{FF2B5EF4-FFF2-40B4-BE49-F238E27FC236}">
                <a16:creationId xmlns="" xmlns:a16="http://schemas.microsoft.com/office/drawing/2014/main" id="{EC166916-C7A7-44B4-961F-BEB381C13C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7015" y="5951010"/>
            <a:ext cx="460867" cy="460867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7" t="5331" r="6437" b="2861"/>
          <a:stretch/>
        </p:blipFill>
        <p:spPr bwMode="auto">
          <a:xfrm>
            <a:off x="7613351" y="1361201"/>
            <a:ext cx="2132734" cy="2892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BE4BDFC2-0E86-433F-B20C-1D9B094106CD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t="11355" r="547" b="18010"/>
          <a:stretch>
            <a:fillRect/>
          </a:stretch>
        </p:blipFill>
        <p:spPr>
          <a:xfrm>
            <a:off x="444617" y="1153095"/>
            <a:ext cx="6627302" cy="3133483"/>
          </a:xfrm>
          <a:custGeom>
            <a:avLst/>
            <a:gdLst>
              <a:gd name="connsiteX0" fmla="*/ 522258 w 6627302"/>
              <a:gd name="connsiteY0" fmla="*/ 0 h 3133483"/>
              <a:gd name="connsiteX1" fmla="*/ 6105044 w 6627302"/>
              <a:gd name="connsiteY1" fmla="*/ 0 h 3133483"/>
              <a:gd name="connsiteX2" fmla="*/ 6627302 w 6627302"/>
              <a:gd name="connsiteY2" fmla="*/ 522258 h 3133483"/>
              <a:gd name="connsiteX3" fmla="*/ 6627302 w 6627302"/>
              <a:gd name="connsiteY3" fmla="*/ 2611225 h 3133483"/>
              <a:gd name="connsiteX4" fmla="*/ 6105044 w 6627302"/>
              <a:gd name="connsiteY4" fmla="*/ 3133483 h 3133483"/>
              <a:gd name="connsiteX5" fmla="*/ 522258 w 6627302"/>
              <a:gd name="connsiteY5" fmla="*/ 3133483 h 3133483"/>
              <a:gd name="connsiteX6" fmla="*/ 0 w 6627302"/>
              <a:gd name="connsiteY6" fmla="*/ 2611225 h 3133483"/>
              <a:gd name="connsiteX7" fmla="*/ 0 w 6627302"/>
              <a:gd name="connsiteY7" fmla="*/ 522258 h 3133483"/>
              <a:gd name="connsiteX8" fmla="*/ 522258 w 6627302"/>
              <a:gd name="connsiteY8" fmla="*/ 0 h 3133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27302" h="3133483">
                <a:moveTo>
                  <a:pt x="522258" y="0"/>
                </a:moveTo>
                <a:lnTo>
                  <a:pt x="6105044" y="0"/>
                </a:lnTo>
                <a:cubicBezTo>
                  <a:pt x="6393479" y="0"/>
                  <a:pt x="6627302" y="233823"/>
                  <a:pt x="6627302" y="522258"/>
                </a:cubicBezTo>
                <a:lnTo>
                  <a:pt x="6627302" y="2611225"/>
                </a:lnTo>
                <a:cubicBezTo>
                  <a:pt x="6627302" y="2899660"/>
                  <a:pt x="6393479" y="3133483"/>
                  <a:pt x="6105044" y="3133483"/>
                </a:cubicBezTo>
                <a:lnTo>
                  <a:pt x="522258" y="3133483"/>
                </a:lnTo>
                <a:cubicBezTo>
                  <a:pt x="233823" y="3133483"/>
                  <a:pt x="0" y="2899660"/>
                  <a:pt x="0" y="2611225"/>
                </a:cubicBezTo>
                <a:lnTo>
                  <a:pt x="0" y="522258"/>
                </a:lnTo>
                <a:cubicBezTo>
                  <a:pt x="0" y="233823"/>
                  <a:pt x="233823" y="0"/>
                  <a:pt x="522258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808894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Скругленный прямоугольник 131">
            <a:extLst>
              <a:ext uri="{FF2B5EF4-FFF2-40B4-BE49-F238E27FC236}">
                <a16:creationId xmlns="" xmlns:a16="http://schemas.microsoft.com/office/drawing/2014/main" id="{965B5596-9886-1EDD-8689-79E3A0147044}"/>
              </a:ext>
            </a:extLst>
          </p:cNvPr>
          <p:cNvSpPr/>
          <p:nvPr/>
        </p:nvSpPr>
        <p:spPr>
          <a:xfrm>
            <a:off x="627016" y="1401546"/>
            <a:ext cx="6056289" cy="4906277"/>
          </a:xfrm>
          <a:prstGeom prst="roundRect">
            <a:avLst>
              <a:gd name="adj" fmla="val 5028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68" name="Скругленный прямоугольник 167">
            <a:extLst>
              <a:ext uri="{FF2B5EF4-FFF2-40B4-BE49-F238E27FC236}">
                <a16:creationId xmlns="" xmlns:a16="http://schemas.microsoft.com/office/drawing/2014/main" id="{406DE531-59AB-987E-57EA-AF99FD6084E2}"/>
              </a:ext>
            </a:extLst>
          </p:cNvPr>
          <p:cNvSpPr/>
          <p:nvPr/>
        </p:nvSpPr>
        <p:spPr>
          <a:xfrm>
            <a:off x="750639" y="1525351"/>
            <a:ext cx="2836778" cy="1465200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pic>
        <p:nvPicPr>
          <p:cNvPr id="62" name="Рисунок 61">
            <a:extLst>
              <a:ext uri="{FF2B5EF4-FFF2-40B4-BE49-F238E27FC236}">
                <a16:creationId xmlns="" xmlns:a16="http://schemas.microsoft.com/office/drawing/2014/main" id="{7C915692-4BB6-4858-956C-8E02F20475B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6276" t="157" r="7845"/>
          <a:stretch>
            <a:fillRect/>
          </a:stretch>
        </p:blipFill>
        <p:spPr>
          <a:xfrm>
            <a:off x="753939" y="1525351"/>
            <a:ext cx="1441207" cy="1462907"/>
          </a:xfrm>
          <a:custGeom>
            <a:avLst/>
            <a:gdLst>
              <a:gd name="connsiteX0" fmla="*/ 240206 w 1441207"/>
              <a:gd name="connsiteY0" fmla="*/ 0 h 1462907"/>
              <a:gd name="connsiteX1" fmla="*/ 1441207 w 1441207"/>
              <a:gd name="connsiteY1" fmla="*/ 0 h 1462907"/>
              <a:gd name="connsiteX2" fmla="*/ 1441207 w 1441207"/>
              <a:gd name="connsiteY2" fmla="*/ 1462907 h 1462907"/>
              <a:gd name="connsiteX3" fmla="*/ 240206 w 1441207"/>
              <a:gd name="connsiteY3" fmla="*/ 1462907 h 1462907"/>
              <a:gd name="connsiteX4" fmla="*/ 0 w 1441207"/>
              <a:gd name="connsiteY4" fmla="*/ 1222701 h 1462907"/>
              <a:gd name="connsiteX5" fmla="*/ 0 w 1441207"/>
              <a:gd name="connsiteY5" fmla="*/ 240206 h 1462907"/>
              <a:gd name="connsiteX6" fmla="*/ 240206 w 1441207"/>
              <a:gd name="connsiteY6" fmla="*/ 0 h 1462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41207" h="1462907">
                <a:moveTo>
                  <a:pt x="240206" y="0"/>
                </a:moveTo>
                <a:lnTo>
                  <a:pt x="1441207" y="0"/>
                </a:lnTo>
                <a:lnTo>
                  <a:pt x="1441207" y="1462907"/>
                </a:lnTo>
                <a:lnTo>
                  <a:pt x="240206" y="1462907"/>
                </a:lnTo>
                <a:cubicBezTo>
                  <a:pt x="107544" y="1462907"/>
                  <a:pt x="0" y="1355363"/>
                  <a:pt x="0" y="1222701"/>
                </a:cubicBezTo>
                <a:lnTo>
                  <a:pt x="0" y="240206"/>
                </a:lnTo>
                <a:cubicBezTo>
                  <a:pt x="0" y="107544"/>
                  <a:pt x="107544" y="0"/>
                  <a:pt x="240206" y="0"/>
                </a:cubicBezTo>
                <a:close/>
              </a:path>
            </a:pathLst>
          </a:custGeom>
        </p:spPr>
      </p:pic>
      <p:sp>
        <p:nvSpPr>
          <p:cNvPr id="173" name="Скругленный прямоугольник 172">
            <a:extLst>
              <a:ext uri="{FF2B5EF4-FFF2-40B4-BE49-F238E27FC236}">
                <a16:creationId xmlns="" xmlns:a16="http://schemas.microsoft.com/office/drawing/2014/main" id="{EB7D65FA-C463-3087-D7E8-6B8E7319F8D2}"/>
              </a:ext>
            </a:extLst>
          </p:cNvPr>
          <p:cNvSpPr/>
          <p:nvPr/>
        </p:nvSpPr>
        <p:spPr>
          <a:xfrm>
            <a:off x="3722882" y="1525351"/>
            <a:ext cx="2836800" cy="1465200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pic>
        <p:nvPicPr>
          <p:cNvPr id="63" name="Рисунок 62">
            <a:extLst>
              <a:ext uri="{FF2B5EF4-FFF2-40B4-BE49-F238E27FC236}">
                <a16:creationId xmlns="" xmlns:a16="http://schemas.microsoft.com/office/drawing/2014/main" id="{8389A248-FDE5-4FDA-9C1B-AE39B8D89C3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404" t="1387" b="563"/>
          <a:stretch>
            <a:fillRect/>
          </a:stretch>
        </p:blipFill>
        <p:spPr>
          <a:xfrm>
            <a:off x="3745324" y="1534379"/>
            <a:ext cx="1441207" cy="1462907"/>
          </a:xfrm>
          <a:custGeom>
            <a:avLst/>
            <a:gdLst>
              <a:gd name="connsiteX0" fmla="*/ 240206 w 1441207"/>
              <a:gd name="connsiteY0" fmla="*/ 0 h 1462907"/>
              <a:gd name="connsiteX1" fmla="*/ 1441207 w 1441207"/>
              <a:gd name="connsiteY1" fmla="*/ 0 h 1462907"/>
              <a:gd name="connsiteX2" fmla="*/ 1441207 w 1441207"/>
              <a:gd name="connsiteY2" fmla="*/ 1462907 h 1462907"/>
              <a:gd name="connsiteX3" fmla="*/ 240206 w 1441207"/>
              <a:gd name="connsiteY3" fmla="*/ 1462907 h 1462907"/>
              <a:gd name="connsiteX4" fmla="*/ 0 w 1441207"/>
              <a:gd name="connsiteY4" fmla="*/ 1222701 h 1462907"/>
              <a:gd name="connsiteX5" fmla="*/ 0 w 1441207"/>
              <a:gd name="connsiteY5" fmla="*/ 240206 h 1462907"/>
              <a:gd name="connsiteX6" fmla="*/ 240206 w 1441207"/>
              <a:gd name="connsiteY6" fmla="*/ 0 h 1462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41207" h="1462907">
                <a:moveTo>
                  <a:pt x="240206" y="0"/>
                </a:moveTo>
                <a:lnTo>
                  <a:pt x="1441207" y="0"/>
                </a:lnTo>
                <a:lnTo>
                  <a:pt x="1441207" y="1462907"/>
                </a:lnTo>
                <a:lnTo>
                  <a:pt x="240206" y="1462907"/>
                </a:lnTo>
                <a:cubicBezTo>
                  <a:pt x="107544" y="1462907"/>
                  <a:pt x="0" y="1355363"/>
                  <a:pt x="0" y="1222701"/>
                </a:cubicBezTo>
                <a:lnTo>
                  <a:pt x="0" y="240206"/>
                </a:lnTo>
                <a:cubicBezTo>
                  <a:pt x="0" y="107544"/>
                  <a:pt x="107544" y="0"/>
                  <a:pt x="240206" y="0"/>
                </a:cubicBezTo>
                <a:close/>
              </a:path>
            </a:pathLst>
          </a:custGeom>
        </p:spPr>
      </p:pic>
      <p:sp>
        <p:nvSpPr>
          <p:cNvPr id="191" name="Скругленный прямоугольник 190">
            <a:extLst>
              <a:ext uri="{FF2B5EF4-FFF2-40B4-BE49-F238E27FC236}">
                <a16:creationId xmlns="" xmlns:a16="http://schemas.microsoft.com/office/drawing/2014/main" id="{3DAEEDE2-CD4E-EEAA-1E55-446D41A95687}"/>
              </a:ext>
            </a:extLst>
          </p:cNvPr>
          <p:cNvSpPr/>
          <p:nvPr/>
        </p:nvSpPr>
        <p:spPr>
          <a:xfrm>
            <a:off x="750638" y="4714888"/>
            <a:ext cx="2836778" cy="1465200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92" name="Скругленный прямоугольник 191">
            <a:extLst>
              <a:ext uri="{FF2B5EF4-FFF2-40B4-BE49-F238E27FC236}">
                <a16:creationId xmlns="" xmlns:a16="http://schemas.microsoft.com/office/drawing/2014/main" id="{08E356B1-B150-5CBC-DA11-99103B9B0653}"/>
              </a:ext>
            </a:extLst>
          </p:cNvPr>
          <p:cNvSpPr/>
          <p:nvPr/>
        </p:nvSpPr>
        <p:spPr>
          <a:xfrm>
            <a:off x="3722881" y="4714888"/>
            <a:ext cx="2836800" cy="1465200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97" name="Скругленный прямоугольник 196">
            <a:extLst>
              <a:ext uri="{FF2B5EF4-FFF2-40B4-BE49-F238E27FC236}">
                <a16:creationId xmlns="" xmlns:a16="http://schemas.microsoft.com/office/drawing/2014/main" id="{EA0DAF6A-ED29-E9EF-CDF0-F42C5E4B92F5}"/>
              </a:ext>
            </a:extLst>
          </p:cNvPr>
          <p:cNvSpPr/>
          <p:nvPr/>
        </p:nvSpPr>
        <p:spPr>
          <a:xfrm>
            <a:off x="750638" y="3120117"/>
            <a:ext cx="2836778" cy="1465200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98" name="Скругленный прямоугольник 197">
            <a:extLst>
              <a:ext uri="{FF2B5EF4-FFF2-40B4-BE49-F238E27FC236}">
                <a16:creationId xmlns="" xmlns:a16="http://schemas.microsoft.com/office/drawing/2014/main" id="{8D370FB6-20C6-B96E-C580-63F3005FCF57}"/>
              </a:ext>
            </a:extLst>
          </p:cNvPr>
          <p:cNvSpPr/>
          <p:nvPr/>
        </p:nvSpPr>
        <p:spPr>
          <a:xfrm>
            <a:off x="3722881" y="3120117"/>
            <a:ext cx="2836800" cy="1465200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pic>
        <p:nvPicPr>
          <p:cNvPr id="244" name="Рисунок 243" descr="Центр обработки вызовов со сплошной заливкой">
            <a:extLst>
              <a:ext uri="{FF2B5EF4-FFF2-40B4-BE49-F238E27FC236}">
                <a16:creationId xmlns="" xmlns:a16="http://schemas.microsoft.com/office/drawing/2014/main" id="{51B19BD5-3927-9DC1-E411-B1C3999E4F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321526" y="4031628"/>
            <a:ext cx="360000" cy="360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9160578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2400" b="1" dirty="0">
                <a:latin typeface="Arial" panose="020B0604020202020204" pitchFamily="34" charset="0"/>
                <a:cs typeface="Arial" panose="020B0604020202020204" pitchFamily="34" charset="0"/>
              </a:rPr>
              <a:t>ГЛАВН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ЫЕ</a:t>
            </a:r>
            <a:r>
              <a:rPr lang="x-none" sz="2400" b="1" dirty="0">
                <a:latin typeface="Arial" panose="020B0604020202020204" pitchFamily="34" charset="0"/>
                <a:cs typeface="Arial" panose="020B0604020202020204" pitchFamily="34" charset="0"/>
              </a:rPr>
              <a:t> ТУРИСТИЧЕСК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ИЕ</a:t>
            </a:r>
            <a:r>
              <a:rPr lang="x-none" sz="2400" b="1" dirty="0">
                <a:latin typeface="Arial" panose="020B0604020202020204" pitchFamily="34" charset="0"/>
                <a:cs typeface="Arial" panose="020B0604020202020204" pitchFamily="34" charset="0"/>
              </a:rPr>
              <a:t> ДОСТОПРИМЕЧАТЕЛЬНОСТИ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ГОРОДА КУРСКА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="" xmlns:a16="http://schemas.microsoft.com/office/drawing/2014/main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665113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туризм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Номер слайда 50">
            <a:extLst>
              <a:ext uri="{FF2B5EF4-FFF2-40B4-BE49-F238E27FC236}">
                <a16:creationId xmlns="" xmlns:a16="http://schemas.microsoft.com/office/drawing/2014/main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10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5" name="Скругленный прямоугольник 134">
            <a:extLst>
              <a:ext uri="{FF2B5EF4-FFF2-40B4-BE49-F238E27FC236}">
                <a16:creationId xmlns="" xmlns:a16="http://schemas.microsoft.com/office/drawing/2014/main" id="{C4AB92F1-CEB6-26D4-2A1E-FF237173ABDF}"/>
              </a:ext>
            </a:extLst>
          </p:cNvPr>
          <p:cNvSpPr/>
          <p:nvPr/>
        </p:nvSpPr>
        <p:spPr>
          <a:xfrm>
            <a:off x="6835241" y="1429319"/>
            <a:ext cx="2968121" cy="1116000"/>
          </a:xfrm>
          <a:prstGeom prst="roundRect">
            <a:avLst>
              <a:gd name="adj" fmla="val 22705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41" name="Скругленный прямоугольник 140">
            <a:extLst>
              <a:ext uri="{FF2B5EF4-FFF2-40B4-BE49-F238E27FC236}">
                <a16:creationId xmlns="" xmlns:a16="http://schemas.microsoft.com/office/drawing/2014/main" id="{C7EEC72E-3ED9-E267-43BA-E4A3E81CE2BE}"/>
              </a:ext>
            </a:extLst>
          </p:cNvPr>
          <p:cNvSpPr/>
          <p:nvPr/>
        </p:nvSpPr>
        <p:spPr>
          <a:xfrm>
            <a:off x="6835241" y="2680175"/>
            <a:ext cx="2968121" cy="1116000"/>
          </a:xfrm>
          <a:prstGeom prst="roundRect">
            <a:avLst>
              <a:gd name="adj" fmla="val 24486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47" name="Скругленный прямоугольник 146">
            <a:extLst>
              <a:ext uri="{FF2B5EF4-FFF2-40B4-BE49-F238E27FC236}">
                <a16:creationId xmlns="" xmlns:a16="http://schemas.microsoft.com/office/drawing/2014/main" id="{57911A3B-BCB5-2A47-5B07-3112694A3637}"/>
              </a:ext>
            </a:extLst>
          </p:cNvPr>
          <p:cNvSpPr/>
          <p:nvPr/>
        </p:nvSpPr>
        <p:spPr>
          <a:xfrm>
            <a:off x="6835241" y="3931031"/>
            <a:ext cx="2968121" cy="1116000"/>
          </a:xfrm>
          <a:prstGeom prst="roundRect">
            <a:avLst>
              <a:gd name="adj" fmla="val 23595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88" name="TextBox 187">
            <a:extLst>
              <a:ext uri="{FF2B5EF4-FFF2-40B4-BE49-F238E27FC236}">
                <a16:creationId xmlns="" xmlns:a16="http://schemas.microsoft.com/office/drawing/2014/main" id="{AC190EDA-2C05-15EC-A1DE-437FDD6DF9D3}"/>
              </a:ext>
            </a:extLst>
          </p:cNvPr>
          <p:cNvSpPr txBox="1"/>
          <p:nvPr/>
        </p:nvSpPr>
        <p:spPr>
          <a:xfrm>
            <a:off x="2327472" y="2379766"/>
            <a:ext cx="1120216" cy="48474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ru-RU" sz="105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Свято-Троицкий кафедральный собор</a:t>
            </a:r>
          </a:p>
        </p:txBody>
      </p:sp>
      <p:sp>
        <p:nvSpPr>
          <p:cNvPr id="203" name="TextBox 202">
            <a:extLst>
              <a:ext uri="{FF2B5EF4-FFF2-40B4-BE49-F238E27FC236}">
                <a16:creationId xmlns="" xmlns:a16="http://schemas.microsoft.com/office/drawing/2014/main" id="{8F3092DA-AABD-96D8-DAB8-50B4A3BEB105}"/>
              </a:ext>
            </a:extLst>
          </p:cNvPr>
          <p:cNvSpPr txBox="1"/>
          <p:nvPr/>
        </p:nvSpPr>
        <p:spPr>
          <a:xfrm>
            <a:off x="7051059" y="1906955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en-US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2 500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человек</a:t>
            </a:r>
          </a:p>
        </p:txBody>
      </p:sp>
      <p:sp>
        <p:nvSpPr>
          <p:cNvPr id="204" name="TextBox 203">
            <a:extLst>
              <a:ext uri="{FF2B5EF4-FFF2-40B4-BE49-F238E27FC236}">
                <a16:creationId xmlns="" xmlns:a16="http://schemas.microsoft.com/office/drawing/2014/main" id="{B405BEA9-0290-005C-0FFF-80B4B01D78C5}"/>
              </a:ext>
            </a:extLst>
          </p:cNvPr>
          <p:cNvSpPr txBox="1"/>
          <p:nvPr/>
        </p:nvSpPr>
        <p:spPr>
          <a:xfrm>
            <a:off x="7051059" y="2284971"/>
            <a:ext cx="1481322" cy="1282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посетило музей в 2023 г.</a:t>
            </a:r>
          </a:p>
        </p:txBody>
      </p:sp>
      <p:sp>
        <p:nvSpPr>
          <p:cNvPr id="205" name="Скругленный прямоугольник 204">
            <a:extLst>
              <a:ext uri="{FF2B5EF4-FFF2-40B4-BE49-F238E27FC236}">
                <a16:creationId xmlns="" xmlns:a16="http://schemas.microsoft.com/office/drawing/2014/main" id="{0EE3CC0B-A20D-6AAF-CF54-F2982CA05721}"/>
              </a:ext>
            </a:extLst>
          </p:cNvPr>
          <p:cNvSpPr/>
          <p:nvPr/>
        </p:nvSpPr>
        <p:spPr>
          <a:xfrm>
            <a:off x="7051059" y="1556260"/>
            <a:ext cx="589768" cy="180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+2391%</a:t>
            </a:r>
            <a:r>
              <a:rPr lang="en-US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**</a:t>
            </a:r>
            <a:endParaRPr lang="x-none" sz="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8" name="Рисунок 207" descr="Банк со сплошной заливкой">
            <a:extLst>
              <a:ext uri="{FF2B5EF4-FFF2-40B4-BE49-F238E27FC236}">
                <a16:creationId xmlns="" xmlns:a16="http://schemas.microsoft.com/office/drawing/2014/main" id="{76133FDC-F09D-1A40-4856-434A0276F33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327035" y="1502704"/>
            <a:ext cx="360000" cy="360000"/>
          </a:xfrm>
          <a:prstGeom prst="rect">
            <a:avLst/>
          </a:prstGeom>
        </p:spPr>
      </p:pic>
      <p:sp>
        <p:nvSpPr>
          <p:cNvPr id="210" name="TextBox 209">
            <a:extLst>
              <a:ext uri="{FF2B5EF4-FFF2-40B4-BE49-F238E27FC236}">
                <a16:creationId xmlns="" xmlns:a16="http://schemas.microsoft.com/office/drawing/2014/main" id="{31BFC30A-9CC5-E6E2-F85C-B6EFC1138044}"/>
              </a:ext>
            </a:extLst>
          </p:cNvPr>
          <p:cNvSpPr txBox="1"/>
          <p:nvPr/>
        </p:nvSpPr>
        <p:spPr>
          <a:xfrm>
            <a:off x="7051059" y="3158955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en-US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  <a:endParaRPr lang="ru-RU" sz="1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экскурсий</a:t>
            </a:r>
          </a:p>
        </p:txBody>
      </p:sp>
      <p:sp>
        <p:nvSpPr>
          <p:cNvPr id="211" name="TextBox 210">
            <a:extLst>
              <a:ext uri="{FF2B5EF4-FFF2-40B4-BE49-F238E27FC236}">
                <a16:creationId xmlns="" xmlns:a16="http://schemas.microsoft.com/office/drawing/2014/main" id="{93D18ECF-A386-4937-AA7D-760DB0FD36AC}"/>
              </a:ext>
            </a:extLst>
          </p:cNvPr>
          <p:cNvSpPr txBox="1"/>
          <p:nvPr/>
        </p:nvSpPr>
        <p:spPr>
          <a:xfrm>
            <a:off x="7051059" y="3536971"/>
            <a:ext cx="1481322" cy="1282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проведено в 2023 г.</a:t>
            </a:r>
          </a:p>
        </p:txBody>
      </p:sp>
      <p:sp>
        <p:nvSpPr>
          <p:cNvPr id="212" name="Скругленный прямоугольник 211">
            <a:extLst>
              <a:ext uri="{FF2B5EF4-FFF2-40B4-BE49-F238E27FC236}">
                <a16:creationId xmlns="" xmlns:a16="http://schemas.microsoft.com/office/drawing/2014/main" id="{EF3E43EC-A155-BABE-59F4-F2F66FC0AFD4}"/>
              </a:ext>
            </a:extLst>
          </p:cNvPr>
          <p:cNvSpPr/>
          <p:nvPr/>
        </p:nvSpPr>
        <p:spPr>
          <a:xfrm>
            <a:off x="7051059" y="2808260"/>
            <a:ext cx="589768" cy="180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+353%</a:t>
            </a:r>
            <a:r>
              <a:rPr lang="en-US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**</a:t>
            </a:r>
            <a:endParaRPr lang="x-none" sz="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15" name="Прямая соединительная линия 214">
            <a:extLst>
              <a:ext uri="{FF2B5EF4-FFF2-40B4-BE49-F238E27FC236}">
                <a16:creationId xmlns="" xmlns:a16="http://schemas.microsoft.com/office/drawing/2014/main" id="{A1D634EA-C74C-CC81-4667-B8ECEF23337C}"/>
              </a:ext>
            </a:extLst>
          </p:cNvPr>
          <p:cNvCxnSpPr>
            <a:cxnSpLocks/>
          </p:cNvCxnSpPr>
          <p:nvPr/>
        </p:nvCxnSpPr>
        <p:spPr>
          <a:xfrm>
            <a:off x="8311139" y="3178086"/>
            <a:ext cx="0" cy="288646"/>
          </a:xfrm>
          <a:prstGeom prst="line">
            <a:avLst/>
          </a:prstGeom>
          <a:ln w="12700">
            <a:solidFill>
              <a:srgbClr val="4756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7" name="TextBox 216">
            <a:extLst>
              <a:ext uri="{FF2B5EF4-FFF2-40B4-BE49-F238E27FC236}">
                <a16:creationId xmlns="" xmlns:a16="http://schemas.microsoft.com/office/drawing/2014/main" id="{FBEEAE70-6840-7A11-B794-6BEA822187D0}"/>
              </a:ext>
            </a:extLst>
          </p:cNvPr>
          <p:cNvSpPr txBox="1"/>
          <p:nvPr/>
        </p:nvSpPr>
        <p:spPr>
          <a:xfrm>
            <a:off x="8446301" y="3189733"/>
            <a:ext cx="89383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них — 52 пешеходных,         более — 300 выездных</a:t>
            </a:r>
          </a:p>
        </p:txBody>
      </p:sp>
      <p:sp>
        <p:nvSpPr>
          <p:cNvPr id="220" name="TextBox 219">
            <a:extLst>
              <a:ext uri="{FF2B5EF4-FFF2-40B4-BE49-F238E27FC236}">
                <a16:creationId xmlns="" xmlns:a16="http://schemas.microsoft.com/office/drawing/2014/main" id="{7E0849A3-C1B7-174D-F8FC-4331E6E8CF51}"/>
              </a:ext>
            </a:extLst>
          </p:cNvPr>
          <p:cNvSpPr txBox="1"/>
          <p:nvPr/>
        </p:nvSpPr>
        <p:spPr>
          <a:xfrm>
            <a:off x="7051059" y="4409811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en-US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2570</a:t>
            </a:r>
            <a:endParaRPr lang="ru-RU" sz="1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человек</a:t>
            </a:r>
          </a:p>
        </p:txBody>
      </p:sp>
      <p:sp>
        <p:nvSpPr>
          <p:cNvPr id="221" name="TextBox 220">
            <a:extLst>
              <a:ext uri="{FF2B5EF4-FFF2-40B4-BE49-F238E27FC236}">
                <a16:creationId xmlns="" xmlns:a16="http://schemas.microsoft.com/office/drawing/2014/main" id="{274B9E21-F2CE-7A7D-DD68-76C0B7F2B2A9}"/>
              </a:ext>
            </a:extLst>
          </p:cNvPr>
          <p:cNvSpPr txBox="1"/>
          <p:nvPr/>
        </p:nvSpPr>
        <p:spPr>
          <a:xfrm>
            <a:off x="7051059" y="4787827"/>
            <a:ext cx="1481322" cy="1282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обслужено экскурсиями</a:t>
            </a:r>
          </a:p>
        </p:txBody>
      </p:sp>
      <p:sp>
        <p:nvSpPr>
          <p:cNvPr id="222" name="Скругленный прямоугольник 221">
            <a:extLst>
              <a:ext uri="{FF2B5EF4-FFF2-40B4-BE49-F238E27FC236}">
                <a16:creationId xmlns="" xmlns:a16="http://schemas.microsoft.com/office/drawing/2014/main" id="{FA563426-A606-79B1-A5F7-DD5BE611BA68}"/>
              </a:ext>
            </a:extLst>
          </p:cNvPr>
          <p:cNvSpPr/>
          <p:nvPr/>
        </p:nvSpPr>
        <p:spPr>
          <a:xfrm>
            <a:off x="7051059" y="4059116"/>
            <a:ext cx="589768" cy="180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+3576%</a:t>
            </a:r>
            <a:r>
              <a:rPr lang="en-US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**</a:t>
            </a:r>
            <a:endParaRPr lang="x-none" sz="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4" name="Прямая соединительная линия 223">
            <a:extLst>
              <a:ext uri="{FF2B5EF4-FFF2-40B4-BE49-F238E27FC236}">
                <a16:creationId xmlns="" xmlns:a16="http://schemas.microsoft.com/office/drawing/2014/main" id="{DCBDE1CB-3585-DE0D-B192-CCEC93B165CF}"/>
              </a:ext>
            </a:extLst>
          </p:cNvPr>
          <p:cNvCxnSpPr>
            <a:cxnSpLocks/>
          </p:cNvCxnSpPr>
          <p:nvPr/>
        </p:nvCxnSpPr>
        <p:spPr>
          <a:xfrm>
            <a:off x="8311139" y="4428942"/>
            <a:ext cx="0" cy="288646"/>
          </a:xfrm>
          <a:prstGeom prst="line">
            <a:avLst/>
          </a:prstGeom>
          <a:ln w="12700">
            <a:solidFill>
              <a:srgbClr val="4756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" name="TextBox 224">
            <a:extLst>
              <a:ext uri="{FF2B5EF4-FFF2-40B4-BE49-F238E27FC236}">
                <a16:creationId xmlns="" xmlns:a16="http://schemas.microsoft.com/office/drawing/2014/main" id="{666679B6-FEC7-312A-D5D8-9B8E195FC32D}"/>
              </a:ext>
            </a:extLst>
          </p:cNvPr>
          <p:cNvSpPr txBox="1"/>
          <p:nvPr/>
        </p:nvSpPr>
        <p:spPr>
          <a:xfrm>
            <a:off x="8446302" y="4440589"/>
            <a:ext cx="82559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индивидуальных посетителей —</a:t>
            </a:r>
            <a:r>
              <a:rPr lang="en-US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 </a:t>
            </a:r>
            <a:r>
              <a:rPr lang="ru-RU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человек</a:t>
            </a:r>
          </a:p>
        </p:txBody>
      </p:sp>
      <p:pic>
        <p:nvPicPr>
          <p:cNvPr id="242" name="Рисунок 241" descr="Пользователь со сплошной заливкой">
            <a:extLst>
              <a:ext uri="{FF2B5EF4-FFF2-40B4-BE49-F238E27FC236}">
                <a16:creationId xmlns="" xmlns:a16="http://schemas.microsoft.com/office/drawing/2014/main" id="{8CF82E8F-65AA-3A35-D6F5-B314FC10FB4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321526" y="2779435"/>
            <a:ext cx="360000" cy="360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7A0C883-2A19-D9B2-9303-2BB59504A36E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ГОРОДА ЩИГРЫ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="" xmlns:a16="http://schemas.microsoft.com/office/drawing/2014/main" id="{76AA4D6F-5389-4E6D-BE35-10C039444944}"/>
              </a:ext>
            </a:extLst>
          </p:cNvPr>
          <p:cNvSpPr txBox="1"/>
          <p:nvPr/>
        </p:nvSpPr>
        <p:spPr>
          <a:xfrm>
            <a:off x="2364576" y="4161003"/>
            <a:ext cx="1053409" cy="323165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ru-RU" sz="105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Мемориальная часовня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="" xmlns:a16="http://schemas.microsoft.com/office/drawing/2014/main" id="{E60D0008-9324-4701-BFA0-33552AC9A2F0}"/>
              </a:ext>
            </a:extLst>
          </p:cNvPr>
          <p:cNvSpPr txBox="1"/>
          <p:nvPr/>
        </p:nvSpPr>
        <p:spPr>
          <a:xfrm>
            <a:off x="2345548" y="5611022"/>
            <a:ext cx="1038307" cy="48474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ru-RU" sz="1050" b="1" dirty="0" err="1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Щигровский</a:t>
            </a:r>
            <a:r>
              <a:rPr lang="ru-RU" sz="105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краеведческий музей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="" xmlns:a16="http://schemas.microsoft.com/office/drawing/2014/main" id="{F8B79F7F-59E0-4CFA-816F-FFFF38035FDA}"/>
              </a:ext>
            </a:extLst>
          </p:cNvPr>
          <p:cNvSpPr txBox="1"/>
          <p:nvPr/>
        </p:nvSpPr>
        <p:spPr>
          <a:xfrm>
            <a:off x="5268116" y="1605234"/>
            <a:ext cx="1199321" cy="129266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ru-RU" sz="105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Памятник гениальному конструктору ракетных вооружений Сергею Павловичу Непобедимому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="" xmlns:a16="http://schemas.microsoft.com/office/drawing/2014/main" id="{7E89F5F4-1F10-4AE9-A6DE-CD166A91D822}"/>
              </a:ext>
            </a:extLst>
          </p:cNvPr>
          <p:cNvSpPr txBox="1"/>
          <p:nvPr/>
        </p:nvSpPr>
        <p:spPr>
          <a:xfrm>
            <a:off x="5230657" y="4058918"/>
            <a:ext cx="1293036" cy="323165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ru-RU" sz="105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Железнодорожный вокзал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="" xmlns:a16="http://schemas.microsoft.com/office/drawing/2014/main" id="{D98792DB-9020-41B9-90CC-814DF9FCA450}"/>
              </a:ext>
            </a:extLst>
          </p:cNvPr>
          <p:cNvSpPr txBox="1"/>
          <p:nvPr/>
        </p:nvSpPr>
        <p:spPr>
          <a:xfrm>
            <a:off x="5282225" y="5584069"/>
            <a:ext cx="1208214" cy="48474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ru-RU" sz="1050" b="1" dirty="0" err="1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Щигровский</a:t>
            </a:r>
            <a:r>
              <a:rPr lang="ru-RU" sz="105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районный дом культуры</a:t>
            </a:r>
          </a:p>
        </p:txBody>
      </p:sp>
      <p:pic>
        <p:nvPicPr>
          <p:cNvPr id="64" name="Рисунок 63">
            <a:extLst>
              <a:ext uri="{FF2B5EF4-FFF2-40B4-BE49-F238E27FC236}">
                <a16:creationId xmlns="" xmlns:a16="http://schemas.microsoft.com/office/drawing/2014/main" id="{1433256E-4CE0-4CC8-8201-033985EFD117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l="665" t="1697" r="1462" b="23793"/>
          <a:stretch>
            <a:fillRect/>
          </a:stretch>
        </p:blipFill>
        <p:spPr>
          <a:xfrm>
            <a:off x="753939" y="3122410"/>
            <a:ext cx="1441207" cy="1462907"/>
          </a:xfrm>
          <a:custGeom>
            <a:avLst/>
            <a:gdLst>
              <a:gd name="connsiteX0" fmla="*/ 240206 w 1441207"/>
              <a:gd name="connsiteY0" fmla="*/ 0 h 1462907"/>
              <a:gd name="connsiteX1" fmla="*/ 1441207 w 1441207"/>
              <a:gd name="connsiteY1" fmla="*/ 0 h 1462907"/>
              <a:gd name="connsiteX2" fmla="*/ 1441207 w 1441207"/>
              <a:gd name="connsiteY2" fmla="*/ 1462907 h 1462907"/>
              <a:gd name="connsiteX3" fmla="*/ 240206 w 1441207"/>
              <a:gd name="connsiteY3" fmla="*/ 1462907 h 1462907"/>
              <a:gd name="connsiteX4" fmla="*/ 0 w 1441207"/>
              <a:gd name="connsiteY4" fmla="*/ 1222701 h 1462907"/>
              <a:gd name="connsiteX5" fmla="*/ 0 w 1441207"/>
              <a:gd name="connsiteY5" fmla="*/ 240206 h 1462907"/>
              <a:gd name="connsiteX6" fmla="*/ 240206 w 1441207"/>
              <a:gd name="connsiteY6" fmla="*/ 0 h 1462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41207" h="1462907">
                <a:moveTo>
                  <a:pt x="240206" y="0"/>
                </a:moveTo>
                <a:lnTo>
                  <a:pt x="1441207" y="0"/>
                </a:lnTo>
                <a:lnTo>
                  <a:pt x="1441207" y="1462907"/>
                </a:lnTo>
                <a:lnTo>
                  <a:pt x="240206" y="1462907"/>
                </a:lnTo>
                <a:cubicBezTo>
                  <a:pt x="107544" y="1462907"/>
                  <a:pt x="0" y="1355363"/>
                  <a:pt x="0" y="1222701"/>
                </a:cubicBezTo>
                <a:lnTo>
                  <a:pt x="0" y="240206"/>
                </a:lnTo>
                <a:cubicBezTo>
                  <a:pt x="0" y="107544"/>
                  <a:pt x="107544" y="0"/>
                  <a:pt x="240206" y="0"/>
                </a:cubicBezTo>
                <a:close/>
              </a:path>
            </a:pathLst>
          </a:custGeom>
        </p:spPr>
      </p:pic>
      <p:pic>
        <p:nvPicPr>
          <p:cNvPr id="68" name="Рисунок 67">
            <a:extLst>
              <a:ext uri="{FF2B5EF4-FFF2-40B4-BE49-F238E27FC236}">
                <a16:creationId xmlns="" xmlns:a16="http://schemas.microsoft.com/office/drawing/2014/main" id="{A66C3586-01B2-4B29-B3D6-C2DFF1ACF387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 l="18381" t="663" r="19427" b="29"/>
          <a:stretch>
            <a:fillRect/>
          </a:stretch>
        </p:blipFill>
        <p:spPr>
          <a:xfrm>
            <a:off x="3716416" y="3121773"/>
            <a:ext cx="1441207" cy="1462907"/>
          </a:xfrm>
          <a:custGeom>
            <a:avLst/>
            <a:gdLst>
              <a:gd name="connsiteX0" fmla="*/ 240206 w 1441207"/>
              <a:gd name="connsiteY0" fmla="*/ 0 h 1462907"/>
              <a:gd name="connsiteX1" fmla="*/ 1441207 w 1441207"/>
              <a:gd name="connsiteY1" fmla="*/ 0 h 1462907"/>
              <a:gd name="connsiteX2" fmla="*/ 1441207 w 1441207"/>
              <a:gd name="connsiteY2" fmla="*/ 1462907 h 1462907"/>
              <a:gd name="connsiteX3" fmla="*/ 240206 w 1441207"/>
              <a:gd name="connsiteY3" fmla="*/ 1462907 h 1462907"/>
              <a:gd name="connsiteX4" fmla="*/ 0 w 1441207"/>
              <a:gd name="connsiteY4" fmla="*/ 1222701 h 1462907"/>
              <a:gd name="connsiteX5" fmla="*/ 0 w 1441207"/>
              <a:gd name="connsiteY5" fmla="*/ 240206 h 1462907"/>
              <a:gd name="connsiteX6" fmla="*/ 240206 w 1441207"/>
              <a:gd name="connsiteY6" fmla="*/ 0 h 1462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41207" h="1462907">
                <a:moveTo>
                  <a:pt x="240206" y="0"/>
                </a:moveTo>
                <a:lnTo>
                  <a:pt x="1441207" y="0"/>
                </a:lnTo>
                <a:lnTo>
                  <a:pt x="1441207" y="1462907"/>
                </a:lnTo>
                <a:lnTo>
                  <a:pt x="240206" y="1462907"/>
                </a:lnTo>
                <a:cubicBezTo>
                  <a:pt x="107544" y="1462907"/>
                  <a:pt x="0" y="1355363"/>
                  <a:pt x="0" y="1222701"/>
                </a:cubicBezTo>
                <a:lnTo>
                  <a:pt x="0" y="240206"/>
                </a:lnTo>
                <a:cubicBezTo>
                  <a:pt x="0" y="107544"/>
                  <a:pt x="107544" y="0"/>
                  <a:pt x="240206" y="0"/>
                </a:cubicBezTo>
                <a:close/>
              </a:path>
            </a:pathLst>
          </a:custGeom>
        </p:spPr>
      </p:pic>
      <p:pic>
        <p:nvPicPr>
          <p:cNvPr id="70" name="Рисунок 69">
            <a:extLst>
              <a:ext uri="{FF2B5EF4-FFF2-40B4-BE49-F238E27FC236}">
                <a16:creationId xmlns="" xmlns:a16="http://schemas.microsoft.com/office/drawing/2014/main" id="{89984BDD-5838-43DC-ACA6-575B1755F571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 l="14139" t="2589" r="22811" b="1413"/>
          <a:stretch>
            <a:fillRect/>
          </a:stretch>
        </p:blipFill>
        <p:spPr>
          <a:xfrm>
            <a:off x="750639" y="4725001"/>
            <a:ext cx="1441207" cy="1462907"/>
          </a:xfrm>
          <a:custGeom>
            <a:avLst/>
            <a:gdLst>
              <a:gd name="connsiteX0" fmla="*/ 240206 w 1441207"/>
              <a:gd name="connsiteY0" fmla="*/ 0 h 1462907"/>
              <a:gd name="connsiteX1" fmla="*/ 1441207 w 1441207"/>
              <a:gd name="connsiteY1" fmla="*/ 0 h 1462907"/>
              <a:gd name="connsiteX2" fmla="*/ 1441207 w 1441207"/>
              <a:gd name="connsiteY2" fmla="*/ 1462907 h 1462907"/>
              <a:gd name="connsiteX3" fmla="*/ 240206 w 1441207"/>
              <a:gd name="connsiteY3" fmla="*/ 1462907 h 1462907"/>
              <a:gd name="connsiteX4" fmla="*/ 0 w 1441207"/>
              <a:gd name="connsiteY4" fmla="*/ 1222701 h 1462907"/>
              <a:gd name="connsiteX5" fmla="*/ 0 w 1441207"/>
              <a:gd name="connsiteY5" fmla="*/ 240206 h 1462907"/>
              <a:gd name="connsiteX6" fmla="*/ 240206 w 1441207"/>
              <a:gd name="connsiteY6" fmla="*/ 0 h 1462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41207" h="1462907">
                <a:moveTo>
                  <a:pt x="240206" y="0"/>
                </a:moveTo>
                <a:lnTo>
                  <a:pt x="1441207" y="0"/>
                </a:lnTo>
                <a:lnTo>
                  <a:pt x="1441207" y="1462907"/>
                </a:lnTo>
                <a:lnTo>
                  <a:pt x="240206" y="1462907"/>
                </a:lnTo>
                <a:cubicBezTo>
                  <a:pt x="107544" y="1462907"/>
                  <a:pt x="0" y="1355363"/>
                  <a:pt x="0" y="1222701"/>
                </a:cubicBezTo>
                <a:lnTo>
                  <a:pt x="0" y="240206"/>
                </a:lnTo>
                <a:cubicBezTo>
                  <a:pt x="0" y="107544"/>
                  <a:pt x="107544" y="0"/>
                  <a:pt x="240206" y="0"/>
                </a:cubicBezTo>
                <a:close/>
              </a:path>
            </a:pathLst>
          </a:custGeom>
        </p:spPr>
      </p:pic>
      <p:pic>
        <p:nvPicPr>
          <p:cNvPr id="73" name="Рисунок 72">
            <a:extLst>
              <a:ext uri="{FF2B5EF4-FFF2-40B4-BE49-F238E27FC236}">
                <a16:creationId xmlns="" xmlns:a16="http://schemas.microsoft.com/office/drawing/2014/main" id="{45FE3EC7-5FC9-4F20-BEB1-A5950C5A13BC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 l="16872" t="3106" r="23138" b="1179"/>
          <a:stretch>
            <a:fillRect/>
          </a:stretch>
        </p:blipFill>
        <p:spPr>
          <a:xfrm flipH="1">
            <a:off x="3719934" y="4697949"/>
            <a:ext cx="1441207" cy="1462907"/>
          </a:xfrm>
          <a:custGeom>
            <a:avLst/>
            <a:gdLst>
              <a:gd name="connsiteX0" fmla="*/ 1201001 w 1441207"/>
              <a:gd name="connsiteY0" fmla="*/ 0 h 1462907"/>
              <a:gd name="connsiteX1" fmla="*/ 0 w 1441207"/>
              <a:gd name="connsiteY1" fmla="*/ 0 h 1462907"/>
              <a:gd name="connsiteX2" fmla="*/ 0 w 1441207"/>
              <a:gd name="connsiteY2" fmla="*/ 1462907 h 1462907"/>
              <a:gd name="connsiteX3" fmla="*/ 1201001 w 1441207"/>
              <a:gd name="connsiteY3" fmla="*/ 1462907 h 1462907"/>
              <a:gd name="connsiteX4" fmla="*/ 1441207 w 1441207"/>
              <a:gd name="connsiteY4" fmla="*/ 1222701 h 1462907"/>
              <a:gd name="connsiteX5" fmla="*/ 1441207 w 1441207"/>
              <a:gd name="connsiteY5" fmla="*/ 240206 h 1462907"/>
              <a:gd name="connsiteX6" fmla="*/ 1201001 w 1441207"/>
              <a:gd name="connsiteY6" fmla="*/ 0 h 1462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41207" h="1462907">
                <a:moveTo>
                  <a:pt x="1201001" y="0"/>
                </a:moveTo>
                <a:lnTo>
                  <a:pt x="0" y="0"/>
                </a:lnTo>
                <a:lnTo>
                  <a:pt x="0" y="1462907"/>
                </a:lnTo>
                <a:lnTo>
                  <a:pt x="1201001" y="1462907"/>
                </a:lnTo>
                <a:cubicBezTo>
                  <a:pt x="1333663" y="1462907"/>
                  <a:pt x="1441207" y="1355363"/>
                  <a:pt x="1441207" y="1222701"/>
                </a:cubicBezTo>
                <a:lnTo>
                  <a:pt x="1441207" y="240206"/>
                </a:lnTo>
                <a:cubicBezTo>
                  <a:pt x="1441207" y="107544"/>
                  <a:pt x="1333663" y="0"/>
                  <a:pt x="1201001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5034281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0D49A0D2-0039-5241-13CE-AA046594AE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>
            <a:extLst>
              <a:ext uri="{FF2B5EF4-FFF2-40B4-BE49-F238E27FC236}">
                <a16:creationId xmlns="" xmlns:a16="http://schemas.microsoft.com/office/drawing/2014/main" id="{B0BF2B5B-D07E-4C64-A867-D2A033F8E587}"/>
              </a:ext>
            </a:extLst>
          </p:cNvPr>
          <p:cNvSpPr/>
          <p:nvPr/>
        </p:nvSpPr>
        <p:spPr>
          <a:xfrm>
            <a:off x="392105" y="1956988"/>
            <a:ext cx="9119627" cy="2533388"/>
          </a:xfrm>
          <a:prstGeom prst="roundRect">
            <a:avLst>
              <a:gd name="adj" fmla="val 6624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85" name="Скругленный прямоугольник 84">
            <a:extLst>
              <a:ext uri="{FF2B5EF4-FFF2-40B4-BE49-F238E27FC236}">
                <a16:creationId xmlns="" xmlns:a16="http://schemas.microsoft.com/office/drawing/2014/main" id="{8AB45174-ADCB-CCB8-91FD-0B8FE60A37FB}"/>
              </a:ext>
            </a:extLst>
          </p:cNvPr>
          <p:cNvSpPr/>
          <p:nvPr/>
        </p:nvSpPr>
        <p:spPr>
          <a:xfrm>
            <a:off x="392105" y="1409573"/>
            <a:ext cx="9117453" cy="1152811"/>
          </a:xfrm>
          <a:prstGeom prst="roundRect">
            <a:avLst>
              <a:gd name="adj" fmla="val 22226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7BEBCFC9-2094-4D30-5E88-AD2AAC9910B5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ОСНОВНЫЕ ОРГАНИЗАЦИИ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="" xmlns:a16="http://schemas.microsoft.com/office/drawing/2014/main" id="{47F25DC1-0EF0-8FCE-EC12-BF13D24215FF}"/>
              </a:ext>
            </a:extLst>
          </p:cNvPr>
          <p:cNvSpPr/>
          <p:nvPr/>
        </p:nvSpPr>
        <p:spPr>
          <a:xfrm>
            <a:off x="627017" y="163628"/>
            <a:ext cx="1476103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организации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="" xmlns:a16="http://schemas.microsoft.com/office/drawing/2014/main" id="{BE161D04-B6AE-6DB3-3015-74CAE5E93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11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5F0312A7-08F5-BB4E-B2B0-C7A184546B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44106"/>
              </p:ext>
            </p:extLst>
          </p:nvPr>
        </p:nvGraphicFramePr>
        <p:xfrm>
          <a:off x="394273" y="1401546"/>
          <a:ext cx="9117453" cy="28646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23988">
                  <a:extLst>
                    <a:ext uri="{9D8B030D-6E8A-4147-A177-3AD203B41FA5}">
                      <a16:colId xmlns="" xmlns:a16="http://schemas.microsoft.com/office/drawing/2014/main" val="3163916451"/>
                    </a:ext>
                  </a:extLst>
                </a:gridCol>
                <a:gridCol w="3142925">
                  <a:extLst>
                    <a:ext uri="{9D8B030D-6E8A-4147-A177-3AD203B41FA5}">
                      <a16:colId xmlns="" xmlns:a16="http://schemas.microsoft.com/office/drawing/2014/main" val="2399887350"/>
                    </a:ext>
                  </a:extLst>
                </a:gridCol>
                <a:gridCol w="1425270">
                  <a:extLst>
                    <a:ext uri="{9D8B030D-6E8A-4147-A177-3AD203B41FA5}">
                      <a16:colId xmlns="" xmlns:a16="http://schemas.microsoft.com/office/drawing/2014/main" val="223652072"/>
                    </a:ext>
                  </a:extLst>
                </a:gridCol>
                <a:gridCol w="1425270">
                  <a:extLst>
                    <a:ext uri="{9D8B030D-6E8A-4147-A177-3AD203B41FA5}">
                      <a16:colId xmlns="" xmlns:a16="http://schemas.microsoft.com/office/drawing/2014/main" val="4168060387"/>
                    </a:ext>
                  </a:extLst>
                </a:gridCol>
              </a:tblGrid>
              <a:tr h="804102"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КОМПАНИИ 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16000" marB="21600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СФЕРА ДЕЯТЕЛЬНОСТИ</a:t>
                      </a:r>
                    </a:p>
                  </a:txBody>
                  <a:tcPr marL="0" marR="0" marT="216000" marB="21600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ВЫРУЧКА </a:t>
                      </a:r>
                    </a:p>
                  </a:txBody>
                  <a:tcPr marL="0" marR="0" marT="216000" marB="21600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РАБОЧИЕ </a:t>
                      </a:r>
                    </a:p>
                    <a:p>
                      <a:pPr algn="ctr"/>
                      <a:r>
                        <a:rPr lang="x-none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чел.</a:t>
                      </a:r>
                    </a:p>
                  </a:txBody>
                  <a:tcPr marL="0" marR="0" marT="216000" marB="21600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300895412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pPr algn="l"/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АО «</a:t>
                      </a:r>
                      <a:r>
                        <a:rPr lang="ru-RU" sz="900" b="1" i="0" spc="-1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Геомаш</a:t>
                      </a:r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</a:t>
                      </a:r>
                      <a:endParaRPr lang="x-none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900" b="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Производство автомобилей специального назначения</a:t>
                      </a:r>
                      <a:endParaRPr lang="x-none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800 млн рублей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150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66187201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pPr algn="l"/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АО «</a:t>
                      </a:r>
                      <a:r>
                        <a:rPr lang="ru-RU" sz="900" b="1" i="0" spc="-1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Щигровский</a:t>
                      </a:r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КХП»</a:t>
                      </a:r>
                      <a:endParaRPr lang="x-none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Производство готовых кормов для животных</a:t>
                      </a:r>
                      <a:endParaRPr lang="x-none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млрд рублей.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300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01925131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pPr algn="l"/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«</a:t>
                      </a:r>
                      <a:r>
                        <a:rPr lang="ru-RU" sz="900" b="1" i="0" spc="-1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Щигровская</a:t>
                      </a:r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перо - пуховая фабрика»</a:t>
                      </a:r>
                      <a:endParaRPr lang="x-none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Производство готовых текстильных изделий, кроме одежды</a:t>
                      </a:r>
                      <a:endParaRPr lang="x-none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350 млн рублей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1548693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pPr algn="l"/>
                      <a:r>
                        <a:rPr lang="ru-RU" sz="900" b="1" i="0" spc="-1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Щигровский</a:t>
                      </a:r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филиал АО «Проект «Свежий хлеб»</a:t>
                      </a:r>
                      <a:endParaRPr lang="x-none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Производство хлеба и мучных кондитерских изделий, тортов и пирожных недлительного хранения</a:t>
                      </a:r>
                      <a:endParaRPr lang="x-none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млрд рублей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30485187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pPr algn="l"/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«Защитное»</a:t>
                      </a:r>
                      <a:endParaRPr lang="x-none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900" b="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Смешанное сельское хозяйство</a:t>
                      </a:r>
                      <a:endParaRPr lang="x-none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млрд рублей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300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71482407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3F127894-A823-802A-D158-07CFF374686A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ГОРОДА ЩИГРЫ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AE3786B0-092E-4858-90B5-BDCF425EBB06}"/>
              </a:ext>
            </a:extLst>
          </p:cNvPr>
          <p:cNvSpPr/>
          <p:nvPr/>
        </p:nvSpPr>
        <p:spPr>
          <a:xfrm>
            <a:off x="8347377" y="2217925"/>
            <a:ext cx="3193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  <a:endParaRPr lang="ru-RU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E77962FB-6523-4213-8136-F145A2B44B54}"/>
              </a:ext>
            </a:extLst>
          </p:cNvPr>
          <p:cNvSpPr/>
          <p:nvPr/>
        </p:nvSpPr>
        <p:spPr>
          <a:xfrm>
            <a:off x="8342218" y="2632352"/>
            <a:ext cx="3193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  <a:endParaRPr lang="ru-RU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832E30A3-610D-4A57-86C6-900A5F4AA1B3}"/>
              </a:ext>
            </a:extLst>
          </p:cNvPr>
          <p:cNvSpPr/>
          <p:nvPr/>
        </p:nvSpPr>
        <p:spPr>
          <a:xfrm>
            <a:off x="8342218" y="3026545"/>
            <a:ext cx="3193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  <a:endParaRPr lang="ru-RU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B9BEFBD6-D02B-4BF3-9A1C-279E79C6DFC4}"/>
              </a:ext>
            </a:extLst>
          </p:cNvPr>
          <p:cNvSpPr/>
          <p:nvPr/>
        </p:nvSpPr>
        <p:spPr>
          <a:xfrm>
            <a:off x="8342218" y="3452984"/>
            <a:ext cx="3193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  <a:endParaRPr lang="ru-RU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9F2FE96F-69DF-44A9-855A-463BB35E81E6}"/>
              </a:ext>
            </a:extLst>
          </p:cNvPr>
          <p:cNvSpPr/>
          <p:nvPr/>
        </p:nvSpPr>
        <p:spPr>
          <a:xfrm>
            <a:off x="8340777" y="3869223"/>
            <a:ext cx="3193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  <a:endParaRPr lang="ru-RU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C201A836-95BE-497E-BBFB-3EA3DE17B6A8}"/>
              </a:ext>
            </a:extLst>
          </p:cNvPr>
          <p:cNvSpPr/>
          <p:nvPr/>
        </p:nvSpPr>
        <p:spPr>
          <a:xfrm>
            <a:off x="6579852" y="2209723"/>
            <a:ext cx="3193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  <a:endParaRPr lang="ru-RU" dirty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="" xmlns:a16="http://schemas.microsoft.com/office/drawing/2014/main" id="{C946EEBD-7E1C-4A92-AFD2-0D6E9CA161C8}"/>
              </a:ext>
            </a:extLst>
          </p:cNvPr>
          <p:cNvSpPr/>
          <p:nvPr/>
        </p:nvSpPr>
        <p:spPr>
          <a:xfrm>
            <a:off x="6571463" y="3026545"/>
            <a:ext cx="3193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  <a:endParaRPr lang="ru-RU" dirty="0"/>
          </a:p>
        </p:txBody>
      </p:sp>
      <p:sp>
        <p:nvSpPr>
          <p:cNvPr id="20" name="Прямоугольник 19">
            <a:extLst>
              <a:ext uri="{FF2B5EF4-FFF2-40B4-BE49-F238E27FC236}">
                <a16:creationId xmlns="" xmlns:a16="http://schemas.microsoft.com/office/drawing/2014/main" id="{5332BBF2-1E1B-4049-8889-EDB3CC448920}"/>
              </a:ext>
            </a:extLst>
          </p:cNvPr>
          <p:cNvSpPr/>
          <p:nvPr/>
        </p:nvSpPr>
        <p:spPr>
          <a:xfrm>
            <a:off x="6581562" y="3850155"/>
            <a:ext cx="3193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  <a:endParaRPr lang="ru-RU" dirty="0"/>
          </a:p>
        </p:txBody>
      </p:sp>
      <p:sp>
        <p:nvSpPr>
          <p:cNvPr id="23" name="Прямоугольник 22">
            <a:extLst>
              <a:ext uri="{FF2B5EF4-FFF2-40B4-BE49-F238E27FC236}">
                <a16:creationId xmlns="" xmlns:a16="http://schemas.microsoft.com/office/drawing/2014/main" id="{5E1F0533-493E-4BE2-9D39-ADDD9417C968}"/>
              </a:ext>
            </a:extLst>
          </p:cNvPr>
          <p:cNvSpPr/>
          <p:nvPr/>
        </p:nvSpPr>
        <p:spPr>
          <a:xfrm>
            <a:off x="6561364" y="2613210"/>
            <a:ext cx="3193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  <a:endParaRPr lang="ru-RU" dirty="0"/>
          </a:p>
        </p:txBody>
      </p:sp>
      <p:sp>
        <p:nvSpPr>
          <p:cNvPr id="24" name="Прямоугольник 23">
            <a:extLst>
              <a:ext uri="{FF2B5EF4-FFF2-40B4-BE49-F238E27FC236}">
                <a16:creationId xmlns="" xmlns:a16="http://schemas.microsoft.com/office/drawing/2014/main" id="{76459A30-5E9C-4E6C-8A1B-3B24C5C446B4}"/>
              </a:ext>
            </a:extLst>
          </p:cNvPr>
          <p:cNvSpPr/>
          <p:nvPr/>
        </p:nvSpPr>
        <p:spPr>
          <a:xfrm>
            <a:off x="6571463" y="3447868"/>
            <a:ext cx="3193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8563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DCAE4DF3-4069-426F-765E-1A32C16EED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Скругленный прямоугольник 249">
            <a:extLst>
              <a:ext uri="{FF2B5EF4-FFF2-40B4-BE49-F238E27FC236}">
                <a16:creationId xmlns="" xmlns:a16="http://schemas.microsoft.com/office/drawing/2014/main" id="{A7D13D97-88D9-27E6-6C22-29FB7739103F}"/>
              </a:ext>
            </a:extLst>
          </p:cNvPr>
          <p:cNvSpPr/>
          <p:nvPr/>
        </p:nvSpPr>
        <p:spPr>
          <a:xfrm>
            <a:off x="7598612" y="1376762"/>
            <a:ext cx="2195999" cy="775596"/>
          </a:xfrm>
          <a:prstGeom prst="roundRect">
            <a:avLst>
              <a:gd name="adj" fmla="val 29072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РЕЗУЛЬТАТЫ</a:t>
            </a:r>
            <a:endParaRPr kumimoji="0" lang="x-none" sz="1800" b="0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9A09EC2F-CF31-786D-D4D8-C17159FE658C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СПЕЦИАЛИЗАЦИЯ ГОРОДА И ТРЕНДЫ РАЗВИТИЯ</a:t>
            </a: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="" xmlns:a16="http://schemas.microsoft.com/office/drawing/2014/main" id="{4F7A3946-1845-FA66-5792-4AAE01563317}"/>
              </a:ext>
            </a:extLst>
          </p:cNvPr>
          <p:cNvSpPr/>
          <p:nvPr/>
        </p:nvSpPr>
        <p:spPr>
          <a:xfrm>
            <a:off x="627017" y="163628"/>
            <a:ext cx="1430383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специализация округа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="" xmlns:a16="http://schemas.microsoft.com/office/drawing/2014/main" id="{9BF11437-93BC-C50D-E4F1-D7C848057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12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="" xmlns:a16="http://schemas.microsoft.com/office/drawing/2014/main" id="{8DFD040F-E768-5ADE-B5B2-62A957EAB713}"/>
              </a:ext>
            </a:extLst>
          </p:cNvPr>
          <p:cNvSpPr/>
          <p:nvPr/>
        </p:nvSpPr>
        <p:spPr>
          <a:xfrm>
            <a:off x="627016" y="1376762"/>
            <a:ext cx="2195999" cy="775596"/>
          </a:xfrm>
          <a:prstGeom prst="roundRect">
            <a:avLst>
              <a:gd name="adj" fmla="val 29072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СПЕЦИАЛИЗАЦИЯ</a:t>
            </a:r>
            <a:endParaRPr lang="x-none" dirty="0">
              <a:solidFill>
                <a:srgbClr val="4756A0"/>
              </a:solidFill>
            </a:endParaRPr>
          </a:p>
        </p:txBody>
      </p:sp>
      <p:sp>
        <p:nvSpPr>
          <p:cNvPr id="180" name="Скругленный прямоугольник 179">
            <a:extLst>
              <a:ext uri="{FF2B5EF4-FFF2-40B4-BE49-F238E27FC236}">
                <a16:creationId xmlns="" xmlns:a16="http://schemas.microsoft.com/office/drawing/2014/main" id="{E892DF85-E276-19EC-9AE4-EDF25C1DD3F8}"/>
              </a:ext>
            </a:extLst>
          </p:cNvPr>
          <p:cNvSpPr/>
          <p:nvPr/>
        </p:nvSpPr>
        <p:spPr>
          <a:xfrm>
            <a:off x="2954593" y="1376762"/>
            <a:ext cx="2195999" cy="775596"/>
          </a:xfrm>
          <a:prstGeom prst="roundRect">
            <a:avLst>
              <a:gd name="adj" fmla="val 29072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ТРЕНД</a:t>
            </a:r>
            <a:endParaRPr kumimoji="0" lang="x-none" sz="1800" b="0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2" name="Скругленный прямоугольник 221">
            <a:extLst>
              <a:ext uri="{FF2B5EF4-FFF2-40B4-BE49-F238E27FC236}">
                <a16:creationId xmlns="" xmlns:a16="http://schemas.microsoft.com/office/drawing/2014/main" id="{11A4B8E0-BDA8-FF6A-9BD0-97F7BBC9403A}"/>
              </a:ext>
            </a:extLst>
          </p:cNvPr>
          <p:cNvSpPr/>
          <p:nvPr/>
        </p:nvSpPr>
        <p:spPr>
          <a:xfrm>
            <a:off x="5276603" y="1381370"/>
            <a:ext cx="2195999" cy="775596"/>
          </a:xfrm>
          <a:prstGeom prst="roundRect">
            <a:avLst>
              <a:gd name="adj" fmla="val 29072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ЭФФЕКТЫ</a:t>
            </a:r>
            <a:endParaRPr kumimoji="0" lang="x-none" sz="1800" b="0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Скругленный прямоугольник 24">
            <a:extLst>
              <a:ext uri="{FF2B5EF4-FFF2-40B4-BE49-F238E27FC236}">
                <a16:creationId xmlns="" xmlns:a16="http://schemas.microsoft.com/office/drawing/2014/main" id="{C02EF7BD-C028-6329-5305-8F88F1AC95F6}"/>
              </a:ext>
            </a:extLst>
          </p:cNvPr>
          <p:cNvSpPr/>
          <p:nvPr/>
        </p:nvSpPr>
        <p:spPr>
          <a:xfrm>
            <a:off x="621447" y="2261826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Ins="108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ОБРАБАТЫВАЮЩЕЕ ПРОИЗВОДСТВО</a:t>
            </a:r>
            <a:endParaRPr lang="ru-RU" sz="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kumimoji="0" lang="ru-RU" sz="7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бумажные и резиновые изделия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0" name="Скругленный прямоугольник 29">
            <a:extLst>
              <a:ext uri="{FF2B5EF4-FFF2-40B4-BE49-F238E27FC236}">
                <a16:creationId xmlns="" xmlns:a16="http://schemas.microsoft.com/office/drawing/2014/main" id="{7BE4B10B-9BE5-5535-7DC1-84A76C3E4FF9}"/>
              </a:ext>
            </a:extLst>
          </p:cNvPr>
          <p:cNvSpPr/>
          <p:nvPr/>
        </p:nvSpPr>
        <p:spPr>
          <a:xfrm>
            <a:off x="2954593" y="2261826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следование концепции устойчивого развития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Скругленный прямоугольник 30">
            <a:extLst>
              <a:ext uri="{FF2B5EF4-FFF2-40B4-BE49-F238E27FC236}">
                <a16:creationId xmlns="" xmlns:a16="http://schemas.microsoft.com/office/drawing/2014/main" id="{9CD9B1A4-5B87-CACD-4C89-1F5A2879F8A7}"/>
              </a:ext>
            </a:extLst>
          </p:cNvPr>
          <p:cNvSpPr/>
          <p:nvPr/>
        </p:nvSpPr>
        <p:spPr>
          <a:xfrm>
            <a:off x="2954593" y="3307294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программы комплексного импортозамещения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2" name="Скругленный прямоугольник 31">
            <a:extLst>
              <a:ext uri="{FF2B5EF4-FFF2-40B4-BE49-F238E27FC236}">
                <a16:creationId xmlns="" xmlns:a16="http://schemas.microsoft.com/office/drawing/2014/main" id="{451F4428-9FCA-5063-D656-8F80EF03FD67}"/>
              </a:ext>
            </a:extLst>
          </p:cNvPr>
          <p:cNvSpPr/>
          <p:nvPr/>
        </p:nvSpPr>
        <p:spPr>
          <a:xfrm>
            <a:off x="2954593" y="4352762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lang="ru-RU" sz="7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всестороннее развитие туризма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3" name="Скругленный прямоугольник 32">
            <a:extLst>
              <a:ext uri="{FF2B5EF4-FFF2-40B4-BE49-F238E27FC236}">
                <a16:creationId xmlns="" xmlns:a16="http://schemas.microsoft.com/office/drawing/2014/main" id="{FC8CF6C8-81DD-8B71-71E1-5A623F4AF195}"/>
              </a:ext>
            </a:extLst>
          </p:cNvPr>
          <p:cNvSpPr/>
          <p:nvPr/>
        </p:nvSpPr>
        <p:spPr>
          <a:xfrm>
            <a:off x="2954593" y="5398230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рост спроса на услуги доставки, а также на грузоперевозки и складирование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4" name="Скругленный прямоугольник 33">
            <a:extLst>
              <a:ext uri="{FF2B5EF4-FFF2-40B4-BE49-F238E27FC236}">
                <a16:creationId xmlns="" xmlns:a16="http://schemas.microsoft.com/office/drawing/2014/main" id="{446787C7-71E0-4401-A234-F9D01230A173}"/>
              </a:ext>
            </a:extLst>
          </p:cNvPr>
          <p:cNvSpPr/>
          <p:nvPr/>
        </p:nvSpPr>
        <p:spPr>
          <a:xfrm>
            <a:off x="5287739" y="2261826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формирование имиджа социально-ответственной компании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7" name="Скругленный прямоугольник 36">
            <a:extLst>
              <a:ext uri="{FF2B5EF4-FFF2-40B4-BE49-F238E27FC236}">
                <a16:creationId xmlns="" xmlns:a16="http://schemas.microsoft.com/office/drawing/2014/main" id="{E4CA7EB7-C354-EF11-6D62-CF3433AAF3E7}"/>
              </a:ext>
            </a:extLst>
          </p:cNvPr>
          <p:cNvSpPr/>
          <p:nvPr/>
        </p:nvSpPr>
        <p:spPr>
          <a:xfrm>
            <a:off x="5287739" y="3307294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повышение технологичности производства и функциональности оборудования и машин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9" name="Скругленный прямоугольник 38">
            <a:extLst>
              <a:ext uri="{FF2B5EF4-FFF2-40B4-BE49-F238E27FC236}">
                <a16:creationId xmlns="" xmlns:a16="http://schemas.microsoft.com/office/drawing/2014/main" id="{39C3BFB0-AC8C-DC51-95F1-FC5B2E117CFA}"/>
              </a:ext>
            </a:extLst>
          </p:cNvPr>
          <p:cNvSpPr/>
          <p:nvPr/>
        </p:nvSpPr>
        <p:spPr>
          <a:xfrm>
            <a:off x="5287739" y="4352762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рост популярности округа, а также увеличение интереса трудоспособного   к работе в местных организациях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0" name="Скругленный прямоугольник 39">
            <a:extLst>
              <a:ext uri="{FF2B5EF4-FFF2-40B4-BE49-F238E27FC236}">
                <a16:creationId xmlns="" xmlns:a16="http://schemas.microsoft.com/office/drawing/2014/main" id="{02194ADC-533C-CC03-C944-087B4BB49763}"/>
              </a:ext>
            </a:extLst>
          </p:cNvPr>
          <p:cNvSpPr/>
          <p:nvPr/>
        </p:nvSpPr>
        <p:spPr>
          <a:xfrm>
            <a:off x="5287739" y="5398230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рост доходов от логистических услуг, увеличение спроса на качественную дорожно-транспортную инфраструктуру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1" name="Скругленный прямоугольник 40">
            <a:extLst>
              <a:ext uri="{FF2B5EF4-FFF2-40B4-BE49-F238E27FC236}">
                <a16:creationId xmlns="" xmlns:a16="http://schemas.microsoft.com/office/drawing/2014/main" id="{620A350A-0C83-6169-7BB7-91190AAC56AA}"/>
              </a:ext>
            </a:extLst>
          </p:cNvPr>
          <p:cNvSpPr/>
          <p:nvPr/>
        </p:nvSpPr>
        <p:spPr>
          <a:xfrm>
            <a:off x="7620885" y="2261826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72000" rtlCol="0" anchor="ctr"/>
          <a:lstStyle/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рост объёмов производства                  и доходов</a:t>
            </a: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endParaRPr kumimoji="0" lang="ru-RU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lang="ru-RU" sz="7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усиление позиции местных предприятий</a:t>
            </a: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endParaRPr lang="ru-RU" sz="7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создание новых рабочих мест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2" name="Скругленный прямоугольник 41">
            <a:extLst>
              <a:ext uri="{FF2B5EF4-FFF2-40B4-BE49-F238E27FC236}">
                <a16:creationId xmlns="" xmlns:a16="http://schemas.microsoft.com/office/drawing/2014/main" id="{5E94A2F5-2793-E16F-26F2-58AAB470AE7B}"/>
              </a:ext>
            </a:extLst>
          </p:cNvPr>
          <p:cNvSpPr/>
          <p:nvPr/>
        </p:nvSpPr>
        <p:spPr>
          <a:xfrm>
            <a:off x="7620885" y="3307294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рост объёмов производства                  и доходов</a:t>
            </a: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endParaRPr kumimoji="0" lang="ru-RU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lang="ru-RU" sz="7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усиление позиции местных предприятий</a:t>
            </a:r>
          </a:p>
        </p:txBody>
      </p:sp>
      <p:sp>
        <p:nvSpPr>
          <p:cNvPr id="43" name="Скругленный прямоугольник 42">
            <a:extLst>
              <a:ext uri="{FF2B5EF4-FFF2-40B4-BE49-F238E27FC236}">
                <a16:creationId xmlns="" xmlns:a16="http://schemas.microsoft.com/office/drawing/2014/main" id="{5A205FB9-C2AC-0FA9-A12E-99D0E94D43CB}"/>
              </a:ext>
            </a:extLst>
          </p:cNvPr>
          <p:cNvSpPr/>
          <p:nvPr/>
        </p:nvSpPr>
        <p:spPr>
          <a:xfrm>
            <a:off x="7620885" y="4352762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увеличение туристического потока, </a:t>
            </a:r>
            <a:r>
              <a:rPr lang="ru-RU" sz="7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привлечение кадров на предприятия</a:t>
            </a: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endParaRPr lang="ru-RU" sz="7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повышение туристической привлекательности округа</a:t>
            </a:r>
            <a:endParaRPr lang="ru-RU" sz="7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Скругленный прямоугольник 43">
            <a:extLst>
              <a:ext uri="{FF2B5EF4-FFF2-40B4-BE49-F238E27FC236}">
                <a16:creationId xmlns="" xmlns:a16="http://schemas.microsoft.com/office/drawing/2014/main" id="{3B98B1CF-4517-BBF5-E0FD-1FF08E092530}"/>
              </a:ext>
            </a:extLst>
          </p:cNvPr>
          <p:cNvSpPr/>
          <p:nvPr/>
        </p:nvSpPr>
        <p:spPr>
          <a:xfrm>
            <a:off x="7620885" y="5398230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развитие логистических путей</a:t>
            </a: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endParaRPr lang="ru-RU" sz="7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lang="ru-RU" sz="7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расширение рынков сбыта местных предприятий</a:t>
            </a: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endParaRPr lang="ru-RU" sz="7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повышение инвестиционной привлекательности</a:t>
            </a:r>
            <a:endParaRPr lang="ru-RU" sz="7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Скругленный прямоугольник 46">
            <a:extLst>
              <a:ext uri="{FF2B5EF4-FFF2-40B4-BE49-F238E27FC236}">
                <a16:creationId xmlns="" xmlns:a16="http://schemas.microsoft.com/office/drawing/2014/main" id="{0B159CCD-8DCC-35D9-D343-F8D7980C00D8}"/>
              </a:ext>
            </a:extLst>
          </p:cNvPr>
          <p:cNvSpPr/>
          <p:nvPr/>
        </p:nvSpPr>
        <p:spPr>
          <a:xfrm>
            <a:off x="621447" y="3308150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Ins="108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ОБРАБАТЫВАЮЩЕЕ ПРОИЗВОДСТВО</a:t>
            </a:r>
            <a:endParaRPr lang="ru-RU" sz="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kumimoji="0" lang="ru-RU" sz="7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производство машин, спецтехники и оборудования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8" name="Скругленный прямоугольник 47">
            <a:extLst>
              <a:ext uri="{FF2B5EF4-FFF2-40B4-BE49-F238E27FC236}">
                <a16:creationId xmlns="" xmlns:a16="http://schemas.microsoft.com/office/drawing/2014/main" id="{8EA64575-B412-1ABF-E226-D9E08A3F70D2}"/>
              </a:ext>
            </a:extLst>
          </p:cNvPr>
          <p:cNvSpPr/>
          <p:nvPr/>
        </p:nvSpPr>
        <p:spPr>
          <a:xfrm>
            <a:off x="621447" y="4351906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Ins="108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ДЕЯТЕЛЬНОСТЬ АДМИНИСТРАТИВНАЯ</a:t>
            </a:r>
          </a:p>
          <a:p>
            <a:r>
              <a:rPr lang="ru-RU" sz="7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СОПУСТВУЮЩИЕ ДОПОЛНИТЕЛЬНЫЕ УСЛУГИ</a:t>
            </a:r>
          </a:p>
          <a:p>
            <a:endParaRPr kumimoji="0" lang="ru-RU" sz="7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туризм</a:t>
            </a:r>
            <a:endParaRPr kumimoji="0" lang="x-none" sz="1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9" name="Скругленный прямоугольник 48">
            <a:extLst>
              <a:ext uri="{FF2B5EF4-FFF2-40B4-BE49-F238E27FC236}">
                <a16:creationId xmlns="" xmlns:a16="http://schemas.microsoft.com/office/drawing/2014/main" id="{21FF861E-9E86-E5A4-972D-4CB1732EF982}"/>
              </a:ext>
            </a:extLst>
          </p:cNvPr>
          <p:cNvSpPr/>
          <p:nvPr/>
        </p:nvSpPr>
        <p:spPr>
          <a:xfrm>
            <a:off x="621447" y="5398230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Ins="108000" rtlCol="0" anchor="ctr"/>
          <a:lstStyle/>
          <a:p>
            <a:r>
              <a:rPr lang="ru-RU" sz="7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ТРАНСПОРТИРОВКА                     И ХРАНЕНИЕ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60" name="Рисунок 59" descr="Мишень со сплошной заливкой">
            <a:extLst>
              <a:ext uri="{FF2B5EF4-FFF2-40B4-BE49-F238E27FC236}">
                <a16:creationId xmlns="" xmlns:a16="http://schemas.microsoft.com/office/drawing/2014/main" id="{A81A232F-CB3D-247F-434B-78C8D8C3FE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53270" y="2549826"/>
            <a:ext cx="360000" cy="360000"/>
          </a:xfrm>
          <a:prstGeom prst="rect">
            <a:avLst/>
          </a:prstGeom>
        </p:spPr>
      </p:pic>
      <p:pic>
        <p:nvPicPr>
          <p:cNvPr id="62" name="Рисунок 61" descr="Мишень со сплошной заливкой">
            <a:extLst>
              <a:ext uri="{FF2B5EF4-FFF2-40B4-BE49-F238E27FC236}">
                <a16:creationId xmlns="" xmlns:a16="http://schemas.microsoft.com/office/drawing/2014/main" id="{00CC93DE-FC64-D56E-17C6-6E314509E8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53270" y="3593582"/>
            <a:ext cx="360000" cy="360000"/>
          </a:xfrm>
          <a:prstGeom prst="rect">
            <a:avLst/>
          </a:prstGeom>
        </p:spPr>
      </p:pic>
      <p:pic>
        <p:nvPicPr>
          <p:cNvPr id="65" name="Рисунок 64" descr="Щит со сплошной заливкой">
            <a:extLst>
              <a:ext uri="{FF2B5EF4-FFF2-40B4-BE49-F238E27FC236}">
                <a16:creationId xmlns="" xmlns:a16="http://schemas.microsoft.com/office/drawing/2014/main" id="{E8A80F92-20F9-65E4-220C-991DF547B2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53270" y="4639906"/>
            <a:ext cx="360000" cy="360000"/>
          </a:xfrm>
          <a:prstGeom prst="rect">
            <a:avLst/>
          </a:prstGeom>
        </p:spPr>
      </p:pic>
      <p:pic>
        <p:nvPicPr>
          <p:cNvPr id="67" name="Рисунок 66" descr="Золотые слитки со сплошной заливкой">
            <a:extLst>
              <a:ext uri="{FF2B5EF4-FFF2-40B4-BE49-F238E27FC236}">
                <a16:creationId xmlns="" xmlns:a16="http://schemas.microsoft.com/office/drawing/2014/main" id="{B0CC6219-D947-1401-0A40-495B03354A3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53270" y="5686230"/>
            <a:ext cx="360000" cy="360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FBAFC094-20DD-434E-B94F-0BABA347D8F6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ГОРОДА ЩИГРЫ</a:t>
            </a:r>
          </a:p>
        </p:txBody>
      </p:sp>
    </p:spTree>
    <p:extLst>
      <p:ext uri="{BB962C8B-B14F-4D97-AF65-F5344CB8AC3E}">
        <p14:creationId xmlns:p14="http://schemas.microsoft.com/office/powerpoint/2010/main" val="1437652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CEE1F72B-78FB-C0E5-AB47-4F01C1333A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>
            <a:extLst>
              <a:ext uri="{FF2B5EF4-FFF2-40B4-BE49-F238E27FC236}">
                <a16:creationId xmlns="" xmlns:a16="http://schemas.microsoft.com/office/drawing/2014/main" id="{83604F0B-1B63-9830-5465-9207F27CD48C}"/>
              </a:ext>
            </a:extLst>
          </p:cNvPr>
          <p:cNvSpPr/>
          <p:nvPr/>
        </p:nvSpPr>
        <p:spPr>
          <a:xfrm>
            <a:off x="384805" y="2003465"/>
            <a:ext cx="9136387" cy="1472013"/>
          </a:xfrm>
          <a:prstGeom prst="roundRect">
            <a:avLst>
              <a:gd name="adj" fmla="val 6624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85" name="Скругленный прямоугольник 84">
            <a:extLst>
              <a:ext uri="{FF2B5EF4-FFF2-40B4-BE49-F238E27FC236}">
                <a16:creationId xmlns="" xmlns:a16="http://schemas.microsoft.com/office/drawing/2014/main" id="{4733D63F-9C91-7172-A732-28E6372E6603}"/>
              </a:ext>
            </a:extLst>
          </p:cNvPr>
          <p:cNvSpPr/>
          <p:nvPr/>
        </p:nvSpPr>
        <p:spPr>
          <a:xfrm>
            <a:off x="384805" y="1427060"/>
            <a:ext cx="9136399" cy="1152811"/>
          </a:xfrm>
          <a:prstGeom prst="roundRect">
            <a:avLst>
              <a:gd name="adj" fmla="val 22226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BA9F1C0A-0B2A-DA06-9CBA-B877B267DC3C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>
                <a:latin typeface="Arial" panose="020B0604020202020204" pitchFamily="34" charset="0"/>
                <a:cs typeface="Arial" panose="020B0604020202020204" pitchFamily="34" charset="0"/>
              </a:rPr>
              <a:t>РЕАЛИЗУЕМЫЕ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ИНВЕСТИЦИОННЫЕ ПРОЕКТЫ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="" xmlns:a16="http://schemas.microsoft.com/office/drawing/2014/main" id="{71DB78E3-261E-0A63-C832-846882E4B22E}"/>
              </a:ext>
            </a:extLst>
          </p:cNvPr>
          <p:cNvSpPr/>
          <p:nvPr/>
        </p:nvSpPr>
        <p:spPr>
          <a:xfrm>
            <a:off x="627017" y="163628"/>
            <a:ext cx="2334844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реализуемые инвестиционные проекты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="" xmlns:a16="http://schemas.microsoft.com/office/drawing/2014/main" id="{B7163517-862E-F95A-CFC5-24B3C29DF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13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33D0F098-1E6E-711D-3B14-A0204797BE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1153343"/>
              </p:ext>
            </p:extLst>
          </p:nvPr>
        </p:nvGraphicFramePr>
        <p:xfrm>
          <a:off x="384805" y="1401546"/>
          <a:ext cx="9136387" cy="18216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86706">
                  <a:extLst>
                    <a:ext uri="{9D8B030D-6E8A-4147-A177-3AD203B41FA5}">
                      <a16:colId xmlns="" xmlns:a16="http://schemas.microsoft.com/office/drawing/2014/main" val="3163916451"/>
                    </a:ext>
                  </a:extLst>
                </a:gridCol>
                <a:gridCol w="3186706">
                  <a:extLst>
                    <a:ext uri="{9D8B030D-6E8A-4147-A177-3AD203B41FA5}">
                      <a16:colId xmlns="" xmlns:a16="http://schemas.microsoft.com/office/drawing/2014/main" val="2399887350"/>
                    </a:ext>
                  </a:extLst>
                </a:gridCol>
                <a:gridCol w="1445124">
                  <a:extLst>
                    <a:ext uri="{9D8B030D-6E8A-4147-A177-3AD203B41FA5}">
                      <a16:colId xmlns="" xmlns:a16="http://schemas.microsoft.com/office/drawing/2014/main" val="223652072"/>
                    </a:ext>
                  </a:extLst>
                </a:gridCol>
                <a:gridCol w="1317851">
                  <a:extLst>
                    <a:ext uri="{9D8B030D-6E8A-4147-A177-3AD203B41FA5}">
                      <a16:colId xmlns="" xmlns:a16="http://schemas.microsoft.com/office/drawing/2014/main" val="4168060387"/>
                    </a:ext>
                  </a:extLst>
                </a:gridCol>
              </a:tblGrid>
              <a:tr h="787084"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КОМПАНИИ 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16000" marB="21600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НАЗВАНИЕ ПРОЕКТА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16000" marB="21600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ИНВЕСТИЦИИ </a:t>
                      </a:r>
                    </a:p>
                    <a:p>
                      <a:pPr algn="ctr"/>
                      <a:r>
                        <a:rPr lang="x-none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млн. руб.</a:t>
                      </a:r>
                    </a:p>
                  </a:txBody>
                  <a:tcPr marL="0" marR="0" marT="216000" marB="21600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СРОКИ </a:t>
                      </a:r>
                    </a:p>
                    <a:p>
                      <a:pPr algn="ctr"/>
                      <a:r>
                        <a:rPr lang="x-none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РЕАЛИЗАЦИИ</a:t>
                      </a:r>
                    </a:p>
                  </a:txBody>
                  <a:tcPr marL="0" marR="0" marT="216000" marB="21600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300895412"/>
                  </a:ext>
                </a:extLst>
              </a:tr>
              <a:tr h="1034530">
                <a:tc>
                  <a:txBody>
                    <a:bodyPr/>
                    <a:lstStyle/>
                    <a:p>
                      <a:pPr algn="l"/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АО «</a:t>
                      </a:r>
                      <a:r>
                        <a:rPr lang="ru-RU" sz="900" b="1" i="0" spc="-1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Щигровский</a:t>
                      </a:r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КХП»</a:t>
                      </a:r>
                      <a:endParaRPr lang="x-none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6000" marR="3600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900" b="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Строительство новых мощностей и реконструкция действующих, предназначенных для приемки, подработки, хранения и отгрузки зерна</a:t>
                      </a:r>
                      <a:endParaRPr lang="x-none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3 500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  <a:r>
                        <a:rPr lang="x-none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-202</a:t>
                      </a:r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66187201"/>
                  </a:ext>
                </a:extLst>
              </a:tr>
            </a:tbl>
          </a:graphicData>
        </a:graphic>
      </p:graphicFrame>
      <p:pic>
        <p:nvPicPr>
          <p:cNvPr id="15" name="Рисунок 14" descr="Производство со сплошной заливкой">
            <a:extLst>
              <a:ext uri="{FF2B5EF4-FFF2-40B4-BE49-F238E27FC236}">
                <a16:creationId xmlns="" xmlns:a16="http://schemas.microsoft.com/office/drawing/2014/main" id="{511B900D-1400-40CE-992C-58D67C2442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9989" y="2442138"/>
            <a:ext cx="360000" cy="3600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BE75220A-B029-4050-94A1-D08C1C5CDE02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ГОРОДА ЩИГРЫ</a:t>
            </a:r>
          </a:p>
        </p:txBody>
      </p:sp>
    </p:spTree>
    <p:extLst>
      <p:ext uri="{BB962C8B-B14F-4D97-AF65-F5344CB8AC3E}">
        <p14:creationId xmlns:p14="http://schemas.microsoft.com/office/powerpoint/2010/main" val="21844697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43566BDC-3FDF-7E19-F2FB-6BEC5633E8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Скругленный прямоугольник 29">
            <a:extLst>
              <a:ext uri="{FF2B5EF4-FFF2-40B4-BE49-F238E27FC236}">
                <a16:creationId xmlns="" xmlns:a16="http://schemas.microsoft.com/office/drawing/2014/main" id="{E7DE80EC-0D5E-2CE5-A253-1B23860C0938}"/>
              </a:ext>
            </a:extLst>
          </p:cNvPr>
          <p:cNvSpPr/>
          <p:nvPr/>
        </p:nvSpPr>
        <p:spPr>
          <a:xfrm>
            <a:off x="627016" y="1401546"/>
            <a:ext cx="2951999" cy="775597"/>
          </a:xfrm>
          <a:prstGeom prst="roundRect">
            <a:avLst>
              <a:gd name="adj" fmla="val 32405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РЕШЕНИЕ</a:t>
            </a:r>
            <a:endParaRPr kumimoji="0" lang="x-none" sz="1100" b="1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EC234438-277E-E93E-9F0B-6A07A103DC9E}"/>
              </a:ext>
            </a:extLst>
          </p:cNvPr>
          <p:cNvSpPr txBox="1"/>
          <p:nvPr/>
        </p:nvSpPr>
        <p:spPr>
          <a:xfrm>
            <a:off x="627016" y="550177"/>
            <a:ext cx="91605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ИНВЕСТИЦИОННЫЕ НИШИ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x-none" sz="2400" dirty="0">
                <a:latin typeface="Arial" panose="020B0604020202020204" pitchFamily="34" charset="0"/>
                <a:cs typeface="Arial" panose="020B0604020202020204" pitchFamily="34" charset="0"/>
              </a:rPr>
              <a:t>ПОДРАЗУМЕВАЮЩИЕ ИНТЕГРАЦИОННЫЕ РЕШЕНИЯ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x-none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="" xmlns:a16="http://schemas.microsoft.com/office/drawing/2014/main" id="{A36DF5A3-29D2-433D-5105-9AE66CAD081F}"/>
              </a:ext>
            </a:extLst>
          </p:cNvPr>
          <p:cNvSpPr/>
          <p:nvPr/>
        </p:nvSpPr>
        <p:spPr>
          <a:xfrm>
            <a:off x="627016" y="163628"/>
            <a:ext cx="1463041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инвестиционные ниши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Номер слайда 50">
            <a:extLst>
              <a:ext uri="{FF2B5EF4-FFF2-40B4-BE49-F238E27FC236}">
                <a16:creationId xmlns="" xmlns:a16="http://schemas.microsoft.com/office/drawing/2014/main" id="{FB40795E-ECF7-9484-3869-35FAD00FA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14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="" xmlns:a16="http://schemas.microsoft.com/office/drawing/2014/main" id="{DCFE9C40-B962-807E-4F57-B06931E7A9CF}"/>
              </a:ext>
            </a:extLst>
          </p:cNvPr>
          <p:cNvSpPr/>
          <p:nvPr/>
        </p:nvSpPr>
        <p:spPr>
          <a:xfrm>
            <a:off x="3715186" y="1401546"/>
            <a:ext cx="2968120" cy="775597"/>
          </a:xfrm>
          <a:prstGeom prst="roundRect">
            <a:avLst>
              <a:gd name="adj" fmla="val 33100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ПРЕДПОСЫЛКИ</a:t>
            </a:r>
            <a:endParaRPr kumimoji="0" lang="x-none" sz="1100" b="1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0" name="Скругленный прямоугольник 19">
            <a:extLst>
              <a:ext uri="{FF2B5EF4-FFF2-40B4-BE49-F238E27FC236}">
                <a16:creationId xmlns="" xmlns:a16="http://schemas.microsoft.com/office/drawing/2014/main" id="{D7DFB136-02A2-AE0A-8B68-20139327D9C7}"/>
              </a:ext>
            </a:extLst>
          </p:cNvPr>
          <p:cNvSpPr/>
          <p:nvPr/>
        </p:nvSpPr>
        <p:spPr>
          <a:xfrm>
            <a:off x="3716905" y="2294500"/>
            <a:ext cx="2966400" cy="903326"/>
          </a:xfrm>
          <a:prstGeom prst="roundRect">
            <a:avLst>
              <a:gd name="adj" fmla="val 29017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Наличие крупных промышленных предприятий, потребность улучшения экологической составляющей округа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3" name="Скругленный прямоугольник 72">
            <a:extLst>
              <a:ext uri="{FF2B5EF4-FFF2-40B4-BE49-F238E27FC236}">
                <a16:creationId xmlns="" xmlns:a16="http://schemas.microsoft.com/office/drawing/2014/main" id="{2F060A51-0F2B-363B-5CB8-B01458A861EB}"/>
              </a:ext>
            </a:extLst>
          </p:cNvPr>
          <p:cNvSpPr/>
          <p:nvPr/>
        </p:nvSpPr>
        <p:spPr>
          <a:xfrm>
            <a:off x="6819477" y="1401546"/>
            <a:ext cx="2968120" cy="775597"/>
          </a:xfrm>
          <a:prstGeom prst="roundRect">
            <a:avLst>
              <a:gd name="adj" fmla="val 33100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ПОЯСНЕНИЕ</a:t>
            </a:r>
            <a:endParaRPr kumimoji="0" lang="x-none" sz="1100" b="1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Скругленный прямоугольник 2">
            <a:extLst>
              <a:ext uri="{FF2B5EF4-FFF2-40B4-BE49-F238E27FC236}">
                <a16:creationId xmlns="" xmlns:a16="http://schemas.microsoft.com/office/drawing/2014/main" id="{BD2D95E1-482D-ED49-3278-F9B13CD646F5}"/>
              </a:ext>
            </a:extLst>
          </p:cNvPr>
          <p:cNvSpPr/>
          <p:nvPr/>
        </p:nvSpPr>
        <p:spPr>
          <a:xfrm>
            <a:off x="621446" y="2284898"/>
            <a:ext cx="2934749" cy="912927"/>
          </a:xfrm>
          <a:prstGeom prst="roundRect">
            <a:avLst>
              <a:gd name="adj" fmla="val 24805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rIns="108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СОЗДАНИЕ ПРЕДПРИЯТИЯ ПО БЕЗОТХОДНОЙ ПЕРЕРАБОТКЕ ПРОМЫШЛЕННЫХ ОТХОДОВ</a:t>
            </a:r>
            <a:endParaRPr lang="ru-RU" sz="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="" xmlns:a16="http://schemas.microsoft.com/office/drawing/2014/main" id="{15DA7B63-15C3-8BD4-B69B-67FC0FF2FF1C}"/>
              </a:ext>
            </a:extLst>
          </p:cNvPr>
          <p:cNvSpPr/>
          <p:nvPr/>
        </p:nvSpPr>
        <p:spPr>
          <a:xfrm>
            <a:off x="621446" y="3308150"/>
            <a:ext cx="2934749" cy="936000"/>
          </a:xfrm>
          <a:prstGeom prst="roundRect">
            <a:avLst>
              <a:gd name="adj" fmla="val 24805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rIns="108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СОЗДАНИЕ СЕРВИСА ПО ПОДБОРУ ЛУЧШЕГО ВАРИАНТА ЛОГИСТИКИ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Скругленный прямоугольник 10">
            <a:extLst>
              <a:ext uri="{FF2B5EF4-FFF2-40B4-BE49-F238E27FC236}">
                <a16:creationId xmlns="" xmlns:a16="http://schemas.microsoft.com/office/drawing/2014/main" id="{167C0716-A05D-1621-2CBB-28E172CCB494}"/>
              </a:ext>
            </a:extLst>
          </p:cNvPr>
          <p:cNvSpPr/>
          <p:nvPr/>
        </p:nvSpPr>
        <p:spPr>
          <a:xfrm>
            <a:off x="621446" y="4351906"/>
            <a:ext cx="2934749" cy="936000"/>
          </a:xfrm>
          <a:prstGeom prst="roundRect">
            <a:avLst>
              <a:gd name="adj" fmla="val 24805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rIns="108000" rtlCol="0" anchor="ctr"/>
          <a:lstStyle/>
          <a:p>
            <a:r>
              <a:rPr kumimoji="0" lang="ru-RU" sz="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СОЗДАНИЕ ПРЕДПРИЯТИЯ ПО ПРОИЗВОДСТВУ НЕПИЩЕВОЙ ПРОМЫШЛЕННОЙ ПРОДУКЦИИ</a:t>
            </a:r>
            <a:endParaRPr kumimoji="0" lang="x-none" sz="1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Скругленный прямоугольник 11">
            <a:extLst>
              <a:ext uri="{FF2B5EF4-FFF2-40B4-BE49-F238E27FC236}">
                <a16:creationId xmlns="" xmlns:a16="http://schemas.microsoft.com/office/drawing/2014/main" id="{5B831CE5-5EF6-D2B0-B1EA-7CCDE35543AD}"/>
              </a:ext>
            </a:extLst>
          </p:cNvPr>
          <p:cNvSpPr/>
          <p:nvPr/>
        </p:nvSpPr>
        <p:spPr>
          <a:xfrm>
            <a:off x="621446" y="5398230"/>
            <a:ext cx="2934749" cy="936000"/>
          </a:xfrm>
          <a:prstGeom prst="roundRect">
            <a:avLst>
              <a:gd name="adj" fmla="val 24805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rIns="108000" rtlCol="0" anchor="ctr"/>
          <a:lstStyle/>
          <a:p>
            <a:r>
              <a:rPr lang="ru-RU" sz="7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ПРОМЫШЛЕННОГО ТУРИЗМА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43C9A40C-119F-3EC0-18BB-806107FE5491}"/>
              </a:ext>
            </a:extLst>
          </p:cNvPr>
          <p:cNvSpPr txBox="1"/>
          <p:nvPr/>
        </p:nvSpPr>
        <p:spPr>
          <a:xfrm>
            <a:off x="632590" y="6365207"/>
            <a:ext cx="6807738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*Данные решения выбраны на основе сфер деятельности предприятий, возможностей интеграций и потенциалу развития покупала компаний и отраслей</a:t>
            </a:r>
            <a:endParaRPr lang="x-none" sz="600" i="1" dirty="0">
              <a:solidFill>
                <a:srgbClr val="A6A6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Скругленный прямоугольник 28">
            <a:extLst>
              <a:ext uri="{FF2B5EF4-FFF2-40B4-BE49-F238E27FC236}">
                <a16:creationId xmlns="" xmlns:a16="http://schemas.microsoft.com/office/drawing/2014/main" id="{07A62703-E669-90E7-14C5-24861E469126}"/>
              </a:ext>
            </a:extLst>
          </p:cNvPr>
          <p:cNvSpPr/>
          <p:nvPr/>
        </p:nvSpPr>
        <p:spPr>
          <a:xfrm>
            <a:off x="3724106" y="3339968"/>
            <a:ext cx="2966400" cy="903326"/>
          </a:xfrm>
          <a:prstGeom prst="roundRect">
            <a:avLst>
              <a:gd name="adj" fmla="val 29017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Наличие предприятий</a:t>
            </a: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</a:t>
            </a: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регулярно использующих грузоперевозки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Скругленный прямоугольник 30">
            <a:extLst>
              <a:ext uri="{FF2B5EF4-FFF2-40B4-BE49-F238E27FC236}">
                <a16:creationId xmlns="" xmlns:a16="http://schemas.microsoft.com/office/drawing/2014/main" id="{CA26F835-0B95-897E-6063-4F93BAC8FD94}"/>
              </a:ext>
            </a:extLst>
          </p:cNvPr>
          <p:cNvSpPr/>
          <p:nvPr/>
        </p:nvSpPr>
        <p:spPr>
          <a:xfrm>
            <a:off x="3724106" y="4385436"/>
            <a:ext cx="2966400" cy="903326"/>
          </a:xfrm>
          <a:prstGeom prst="roundRect">
            <a:avLst>
              <a:gd name="adj" fmla="val 29017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Наличие свободных</a:t>
            </a:r>
            <a:r>
              <a:rPr kumimoji="0" lang="ru-RU" sz="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участков для промышленного производства на территории бывшего завода «</a:t>
            </a:r>
            <a:r>
              <a:rPr kumimoji="0" lang="ru-RU" sz="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Формпласт</a:t>
            </a:r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»</a:t>
            </a: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2" name="Скругленный прямоугольник 31">
            <a:extLst>
              <a:ext uri="{FF2B5EF4-FFF2-40B4-BE49-F238E27FC236}">
                <a16:creationId xmlns="" xmlns:a16="http://schemas.microsoft.com/office/drawing/2014/main" id="{8A45D0F1-B7AD-B411-0327-CE1C4017B2D4}"/>
              </a:ext>
            </a:extLst>
          </p:cNvPr>
          <p:cNvSpPr/>
          <p:nvPr/>
        </p:nvSpPr>
        <p:spPr>
          <a:xfrm>
            <a:off x="3731307" y="5430904"/>
            <a:ext cx="2966400" cy="903326"/>
          </a:xfrm>
          <a:prstGeom prst="roundRect">
            <a:avLst>
              <a:gd name="adj" fmla="val 29017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Наличие крупных предприятий, которые было бы интересно посетить туристам</a:t>
            </a:r>
          </a:p>
        </p:txBody>
      </p:sp>
      <p:sp>
        <p:nvSpPr>
          <p:cNvPr id="33" name="Скругленный прямоугольник 32">
            <a:extLst>
              <a:ext uri="{FF2B5EF4-FFF2-40B4-BE49-F238E27FC236}">
                <a16:creationId xmlns="" xmlns:a16="http://schemas.microsoft.com/office/drawing/2014/main" id="{9EEA01EE-7DB6-0FD9-25A5-44A7A7285E21}"/>
              </a:ext>
            </a:extLst>
          </p:cNvPr>
          <p:cNvSpPr/>
          <p:nvPr/>
        </p:nvSpPr>
        <p:spPr>
          <a:xfrm>
            <a:off x="6819477" y="2289848"/>
            <a:ext cx="2966400" cy="903326"/>
          </a:xfrm>
          <a:prstGeom prst="roundRect">
            <a:avLst>
              <a:gd name="adj" fmla="val 29017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Позволит минимизировать дорогостоящее                     и экологически небезопасные методы сжигания               и захоронения отходом</a:t>
            </a:r>
          </a:p>
        </p:txBody>
      </p:sp>
      <p:sp>
        <p:nvSpPr>
          <p:cNvPr id="34" name="Скругленный прямоугольник 33">
            <a:extLst>
              <a:ext uri="{FF2B5EF4-FFF2-40B4-BE49-F238E27FC236}">
                <a16:creationId xmlns="" xmlns:a16="http://schemas.microsoft.com/office/drawing/2014/main" id="{12A29E5A-1FC1-A504-AD05-3731BB6D4051}"/>
              </a:ext>
            </a:extLst>
          </p:cNvPr>
          <p:cNvSpPr/>
          <p:nvPr/>
        </p:nvSpPr>
        <p:spPr>
          <a:xfrm>
            <a:off x="6819477" y="3335316"/>
            <a:ext cx="2966400" cy="903326"/>
          </a:xfrm>
          <a:prstGeom prst="roundRect">
            <a:avLst>
              <a:gd name="adj" fmla="val 29017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x-none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Позволит оптимизировать бизнес-процессы</a:t>
            </a:r>
            <a:endParaRPr kumimoji="0" lang="en-US" sz="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5" name="Скругленный прямоугольник 34">
            <a:extLst>
              <a:ext uri="{FF2B5EF4-FFF2-40B4-BE49-F238E27FC236}">
                <a16:creationId xmlns="" xmlns:a16="http://schemas.microsoft.com/office/drawing/2014/main" id="{C00317B0-C8FD-EE5D-4E82-1DAABC8B9F1D}"/>
              </a:ext>
            </a:extLst>
          </p:cNvPr>
          <p:cNvSpPr/>
          <p:nvPr/>
        </p:nvSpPr>
        <p:spPr>
          <a:xfrm>
            <a:off x="6819477" y="4380784"/>
            <a:ext cx="2966400" cy="903326"/>
          </a:xfrm>
          <a:prstGeom prst="roundRect">
            <a:avLst>
              <a:gd name="adj" fmla="val 29017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800" i="0" u="none" strike="noStrike" kern="1200" cap="none" spc="-3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Создание нового </a:t>
            </a:r>
            <a:r>
              <a:rPr kumimoji="0" lang="ru-RU" sz="800" i="0" u="none" strike="noStrike" kern="1200" cap="none" spc="-3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производства </a:t>
            </a:r>
            <a:endParaRPr kumimoji="0" lang="ru-RU" sz="800" i="0" u="none" strike="noStrike" kern="1200" cap="none" spc="-3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ru-RU" sz="8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800" i="0" u="none" strike="noStrike" kern="1200" cap="none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Увеличение доходов населения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ru-RU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800" i="0" u="none" strike="noStrike" kern="1200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Создание новых рабочих мест</a:t>
            </a:r>
          </a:p>
        </p:txBody>
      </p:sp>
      <p:sp>
        <p:nvSpPr>
          <p:cNvPr id="36" name="Скругленный прямоугольник 35">
            <a:extLst>
              <a:ext uri="{FF2B5EF4-FFF2-40B4-BE49-F238E27FC236}">
                <a16:creationId xmlns="" xmlns:a16="http://schemas.microsoft.com/office/drawing/2014/main" id="{650FD8A6-963A-5995-BA9F-9B78037E8BC9}"/>
              </a:ext>
            </a:extLst>
          </p:cNvPr>
          <p:cNvSpPr/>
          <p:nvPr/>
        </p:nvSpPr>
        <p:spPr>
          <a:xfrm>
            <a:off x="6819477" y="5426252"/>
            <a:ext cx="2966400" cy="903326"/>
          </a:xfrm>
          <a:prstGeom prst="roundRect">
            <a:avLst>
              <a:gd name="adj" fmla="val 29017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800" i="0" u="none" strike="noStrike" kern="1200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Внедрение в работу предприятий процессов          по взаимодействию с туристами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ru-RU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800" i="0" u="none" strike="noStrike" kern="1200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Популяризации производственных профессий</a:t>
            </a:r>
          </a:p>
        </p:txBody>
      </p:sp>
      <p:pic>
        <p:nvPicPr>
          <p:cNvPr id="39" name="Рисунок 38" descr="Переработка со сплошной заливкой">
            <a:extLst>
              <a:ext uri="{FF2B5EF4-FFF2-40B4-BE49-F238E27FC236}">
                <a16:creationId xmlns="" xmlns:a16="http://schemas.microsoft.com/office/drawing/2014/main" id="{1E70E407-4E40-D916-E4BF-214E5495DF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53270" y="2561361"/>
            <a:ext cx="360000" cy="360000"/>
          </a:xfrm>
          <a:prstGeom prst="rect">
            <a:avLst/>
          </a:prstGeom>
        </p:spPr>
      </p:pic>
      <p:pic>
        <p:nvPicPr>
          <p:cNvPr id="40" name="Рисунок 39" descr="Схема с ветвлением со сплошной заливкой">
            <a:extLst>
              <a:ext uri="{FF2B5EF4-FFF2-40B4-BE49-F238E27FC236}">
                <a16:creationId xmlns="" xmlns:a16="http://schemas.microsoft.com/office/drawing/2014/main" id="{0CA82A5A-9B27-500A-36E8-AC7CAAFB65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53270" y="3606979"/>
            <a:ext cx="360000" cy="360000"/>
          </a:xfrm>
          <a:prstGeom prst="rect">
            <a:avLst/>
          </a:prstGeom>
        </p:spPr>
      </p:pic>
      <p:pic>
        <p:nvPicPr>
          <p:cNvPr id="43" name="Рисунок 42" descr="Производство со сплошной заливкой">
            <a:extLst>
              <a:ext uri="{FF2B5EF4-FFF2-40B4-BE49-F238E27FC236}">
                <a16:creationId xmlns="" xmlns:a16="http://schemas.microsoft.com/office/drawing/2014/main" id="{9A28CC72-C8D7-D9F1-192E-20D9A64B6FA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53270" y="5686230"/>
            <a:ext cx="360000" cy="360000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0B059677-C446-4623-8253-350999A9D7DD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ГОРОДА ЩИГРЫ</a:t>
            </a:r>
          </a:p>
        </p:txBody>
      </p:sp>
      <p:pic>
        <p:nvPicPr>
          <p:cNvPr id="28" name="Рисунок 27" descr="Производство со сплошной заливкой">
            <a:extLst>
              <a:ext uri="{FF2B5EF4-FFF2-40B4-BE49-F238E27FC236}">
                <a16:creationId xmlns="" xmlns:a16="http://schemas.microsoft.com/office/drawing/2014/main" id="{9A28CC72-C8D7-D9F1-192E-20D9A64B6FA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34059" y="4639906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256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Скругленный прямоугольник 71">
            <a:extLst>
              <a:ext uri="{FF2B5EF4-FFF2-40B4-BE49-F238E27FC236}">
                <a16:creationId xmlns="" xmlns:a16="http://schemas.microsoft.com/office/drawing/2014/main" id="{46267D65-761F-46C2-A842-C8BBE62E225D}"/>
              </a:ext>
            </a:extLst>
          </p:cNvPr>
          <p:cNvSpPr/>
          <p:nvPr/>
        </p:nvSpPr>
        <p:spPr>
          <a:xfrm>
            <a:off x="4476750" y="1142643"/>
            <a:ext cx="5348258" cy="4377313"/>
          </a:xfrm>
          <a:prstGeom prst="roundRect">
            <a:avLst>
              <a:gd name="adj" fmla="val 8571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="" xmlns:a16="http://schemas.microsoft.com/office/drawing/2014/main" id="{62CA7548-6045-4ECD-4A16-A7415314D93C}"/>
              </a:ext>
            </a:extLst>
          </p:cNvPr>
          <p:cNvSpPr/>
          <p:nvPr/>
        </p:nvSpPr>
        <p:spPr>
          <a:xfrm>
            <a:off x="4625621" y="5805220"/>
            <a:ext cx="5050516" cy="630000"/>
          </a:xfrm>
          <a:prstGeom prst="roundRect">
            <a:avLst>
              <a:gd name="adj" fmla="val 42003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Ознакомиться с подробной информацией о площадках, точках подключения,          ресурсных мощностях, транспортной и инженерной инфраструктуре можно                          на сайте … (добавить ссылку)</a:t>
            </a:r>
          </a:p>
        </p:txBody>
      </p:sp>
      <p:pic>
        <p:nvPicPr>
          <p:cNvPr id="177" name="Рисунок 176" descr="Протекающий кран со сплошной заливкой">
            <a:extLst>
              <a:ext uri="{FF2B5EF4-FFF2-40B4-BE49-F238E27FC236}">
                <a16:creationId xmlns="" xmlns:a16="http://schemas.microsoft.com/office/drawing/2014/main" id="{CA8B5039-688D-6BC4-F5B2-17D48DBC27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3270" y="3824239"/>
            <a:ext cx="360000" cy="360000"/>
          </a:xfrm>
          <a:prstGeom prst="rect">
            <a:avLst/>
          </a:prstGeom>
        </p:spPr>
      </p:pic>
      <p:pic>
        <p:nvPicPr>
          <p:cNvPr id="176" name="Рисунок 175" descr="Протекающий кран со сплошной заливкой">
            <a:extLst>
              <a:ext uri="{FF2B5EF4-FFF2-40B4-BE49-F238E27FC236}">
                <a16:creationId xmlns="" xmlns:a16="http://schemas.microsoft.com/office/drawing/2014/main" id="{3E68B0A0-4742-F882-8E9C-7A80A16BF3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9313" y="3327380"/>
            <a:ext cx="360000" cy="360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5927788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СВОБОДНЫЕ ИНВЕСТИЦИОННЫЕ ПЛОЩАДКИ</a:t>
            </a: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="" xmlns:a16="http://schemas.microsoft.com/office/drawing/2014/main" id="{CD619759-1B46-A085-9BEA-16699177FCA2}"/>
              </a:ext>
            </a:extLst>
          </p:cNvPr>
          <p:cNvSpPr/>
          <p:nvPr/>
        </p:nvSpPr>
        <p:spPr>
          <a:xfrm>
            <a:off x="627016" y="163628"/>
            <a:ext cx="2320959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свободные инвестиционные площадки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Номер слайда 50">
            <a:extLst>
              <a:ext uri="{FF2B5EF4-FFF2-40B4-BE49-F238E27FC236}">
                <a16:creationId xmlns="" xmlns:a16="http://schemas.microsoft.com/office/drawing/2014/main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15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="" xmlns:a16="http://schemas.microsoft.com/office/drawing/2014/main" id="{9B83FABD-A56B-D9B1-C69E-50C46E0F43F7}"/>
              </a:ext>
            </a:extLst>
          </p:cNvPr>
          <p:cNvSpPr/>
          <p:nvPr/>
        </p:nvSpPr>
        <p:spPr>
          <a:xfrm>
            <a:off x="486246" y="1359656"/>
            <a:ext cx="3659125" cy="1253923"/>
          </a:xfrm>
          <a:prstGeom prst="roundRect">
            <a:avLst>
              <a:gd name="adj" fmla="val 22570"/>
            </a:avLst>
          </a:prstGeom>
          <a:solidFill>
            <a:srgbClr val="4756A0"/>
          </a:solidFill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5" name="TextBox 44">
            <a:extLst>
              <a:ext uri="{FF2B5EF4-FFF2-40B4-BE49-F238E27FC236}">
                <a16:creationId xmlns="" xmlns:a16="http://schemas.microsoft.com/office/drawing/2014/main" id="{59B17874-7392-F85E-5379-718FAA06C17E}"/>
              </a:ext>
            </a:extLst>
          </p:cNvPr>
          <p:cNvSpPr txBox="1"/>
          <p:nvPr/>
        </p:nvSpPr>
        <p:spPr>
          <a:xfrm>
            <a:off x="6242490" y="5183484"/>
            <a:ext cx="1729262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700" b="1" spc="-3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Свободная инвестиционная площадка</a:t>
            </a:r>
          </a:p>
        </p:txBody>
      </p:sp>
      <p:sp>
        <p:nvSpPr>
          <p:cNvPr id="123" name="Скругленный прямоугольник 122">
            <a:extLst>
              <a:ext uri="{FF2B5EF4-FFF2-40B4-BE49-F238E27FC236}">
                <a16:creationId xmlns="" xmlns:a16="http://schemas.microsoft.com/office/drawing/2014/main" id="{ED5127D8-F80B-2E74-96D7-6C60603119FC}"/>
              </a:ext>
            </a:extLst>
          </p:cNvPr>
          <p:cNvSpPr/>
          <p:nvPr/>
        </p:nvSpPr>
        <p:spPr>
          <a:xfrm>
            <a:off x="621668" y="2760770"/>
            <a:ext cx="3659125" cy="3807484"/>
          </a:xfrm>
          <a:prstGeom prst="roundRect">
            <a:avLst>
              <a:gd name="adj" fmla="val 12524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25" name="TextBox 124">
            <a:extLst>
              <a:ext uri="{FF2B5EF4-FFF2-40B4-BE49-F238E27FC236}">
                <a16:creationId xmlns="" xmlns:a16="http://schemas.microsoft.com/office/drawing/2014/main" id="{1D28A327-E730-2B92-6BD0-2BE87DFA2691}"/>
              </a:ext>
            </a:extLst>
          </p:cNvPr>
          <p:cNvSpPr txBox="1"/>
          <p:nvPr/>
        </p:nvSpPr>
        <p:spPr>
          <a:xfrm>
            <a:off x="-176709" y="2927878"/>
            <a:ext cx="504924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ТАРИФЫ</a:t>
            </a:r>
            <a:endParaRPr lang="x-none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="" xmlns:a16="http://schemas.microsoft.com/office/drawing/2014/main" id="{E6D9E1F9-3174-97AD-989C-6D9ADCBE2F71}"/>
              </a:ext>
            </a:extLst>
          </p:cNvPr>
          <p:cNvSpPr txBox="1"/>
          <p:nvPr/>
        </p:nvSpPr>
        <p:spPr>
          <a:xfrm>
            <a:off x="821550" y="1582759"/>
            <a:ext cx="44898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x-none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7" name="TextBox 126">
            <a:extLst>
              <a:ext uri="{FF2B5EF4-FFF2-40B4-BE49-F238E27FC236}">
                <a16:creationId xmlns="" xmlns:a16="http://schemas.microsoft.com/office/drawing/2014/main" id="{58C2C973-5563-55D5-F202-5DA06EA91736}"/>
              </a:ext>
            </a:extLst>
          </p:cNvPr>
          <p:cNvSpPr txBox="1"/>
          <p:nvPr/>
        </p:nvSpPr>
        <p:spPr>
          <a:xfrm>
            <a:off x="821550" y="2052325"/>
            <a:ext cx="1627965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ИНВЕСТИЦИОННЫХ ПЛОЩАДКИ</a:t>
            </a:r>
            <a:endParaRPr lang="x-none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8" name="TextBox 137">
            <a:extLst>
              <a:ext uri="{FF2B5EF4-FFF2-40B4-BE49-F238E27FC236}">
                <a16:creationId xmlns="" xmlns:a16="http://schemas.microsoft.com/office/drawing/2014/main" id="{988ACE5A-6D1B-F8A8-DF02-1D7D941D0CDF}"/>
              </a:ext>
            </a:extLst>
          </p:cNvPr>
          <p:cNvSpPr txBox="1"/>
          <p:nvPr/>
        </p:nvSpPr>
        <p:spPr>
          <a:xfrm>
            <a:off x="2482501" y="1682643"/>
            <a:ext cx="24271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39" name="TextBox 138">
            <a:extLst>
              <a:ext uri="{FF2B5EF4-FFF2-40B4-BE49-F238E27FC236}">
                <a16:creationId xmlns="" xmlns:a16="http://schemas.microsoft.com/office/drawing/2014/main" id="{30D9C8C4-A496-33F2-C518-0068D65EEB43}"/>
              </a:ext>
            </a:extLst>
          </p:cNvPr>
          <p:cNvSpPr txBox="1"/>
          <p:nvPr/>
        </p:nvSpPr>
        <p:spPr>
          <a:xfrm>
            <a:off x="2725218" y="1734431"/>
            <a:ext cx="235416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Greenfield </a:t>
            </a:r>
            <a:r>
              <a:rPr lang="ru-RU" sz="1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ов</a:t>
            </a:r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40" name="TextBox 139">
            <a:extLst>
              <a:ext uri="{FF2B5EF4-FFF2-40B4-BE49-F238E27FC236}">
                <a16:creationId xmlns="" xmlns:a16="http://schemas.microsoft.com/office/drawing/2014/main" id="{E28CB67B-99F6-62CC-86C1-A8ABE0B7D973}"/>
              </a:ext>
            </a:extLst>
          </p:cNvPr>
          <p:cNvSpPr txBox="1"/>
          <p:nvPr/>
        </p:nvSpPr>
        <p:spPr>
          <a:xfrm>
            <a:off x="2481060" y="2024709"/>
            <a:ext cx="15589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41" name="TextBox 140">
            <a:extLst>
              <a:ext uri="{FF2B5EF4-FFF2-40B4-BE49-F238E27FC236}">
                <a16:creationId xmlns="" xmlns:a16="http://schemas.microsoft.com/office/drawing/2014/main" id="{905818B8-E10D-8BD3-4D88-DBED1EE7520E}"/>
              </a:ext>
            </a:extLst>
          </p:cNvPr>
          <p:cNvSpPr txBox="1"/>
          <p:nvPr/>
        </p:nvSpPr>
        <p:spPr>
          <a:xfrm>
            <a:off x="2758986" y="2075238"/>
            <a:ext cx="235416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" sz="1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Brownfield'a</a:t>
            </a:r>
            <a:endParaRPr lang="ru-RU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6" name="TextBox 145">
            <a:extLst>
              <a:ext uri="{FF2B5EF4-FFF2-40B4-BE49-F238E27FC236}">
                <a16:creationId xmlns="" xmlns:a16="http://schemas.microsoft.com/office/drawing/2014/main" id="{6654FC60-0AEC-4D72-3067-D5804B890430}"/>
              </a:ext>
            </a:extLst>
          </p:cNvPr>
          <p:cNvSpPr txBox="1"/>
          <p:nvPr/>
        </p:nvSpPr>
        <p:spPr>
          <a:xfrm>
            <a:off x="1168749" y="3338103"/>
            <a:ext cx="1638864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28,29 руб.</a:t>
            </a:r>
          </a:p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горячая вода (м3)</a:t>
            </a:r>
          </a:p>
        </p:txBody>
      </p:sp>
      <p:sp>
        <p:nvSpPr>
          <p:cNvPr id="156" name="TextBox 155">
            <a:extLst>
              <a:ext uri="{FF2B5EF4-FFF2-40B4-BE49-F238E27FC236}">
                <a16:creationId xmlns="" xmlns:a16="http://schemas.microsoft.com/office/drawing/2014/main" id="{48F919B7-90B8-C9E2-4B26-E6EE9FAC0F10}"/>
              </a:ext>
            </a:extLst>
          </p:cNvPr>
          <p:cNvSpPr txBox="1"/>
          <p:nvPr/>
        </p:nvSpPr>
        <p:spPr>
          <a:xfrm>
            <a:off x="1168749" y="3827655"/>
            <a:ext cx="1638864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28,29 руб.</a:t>
            </a:r>
          </a:p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холодная вода (м3)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="" xmlns:a16="http://schemas.microsoft.com/office/drawing/2014/main" id="{90DEA080-6B2C-362A-231A-C9436F916D74}"/>
              </a:ext>
            </a:extLst>
          </p:cNvPr>
          <p:cNvSpPr txBox="1"/>
          <p:nvPr/>
        </p:nvSpPr>
        <p:spPr>
          <a:xfrm>
            <a:off x="1164855" y="4323130"/>
            <a:ext cx="1638864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21,99 руб.</a:t>
            </a:r>
          </a:p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водоотведение (м3)</a:t>
            </a:r>
          </a:p>
        </p:txBody>
      </p:sp>
      <p:sp>
        <p:nvSpPr>
          <p:cNvPr id="160" name="TextBox 159">
            <a:extLst>
              <a:ext uri="{FF2B5EF4-FFF2-40B4-BE49-F238E27FC236}">
                <a16:creationId xmlns="" xmlns:a16="http://schemas.microsoft.com/office/drawing/2014/main" id="{EA739D09-46B0-1DCC-5AF6-CC88281C6D1B}"/>
              </a:ext>
            </a:extLst>
          </p:cNvPr>
          <p:cNvSpPr txBox="1"/>
          <p:nvPr/>
        </p:nvSpPr>
        <p:spPr>
          <a:xfrm>
            <a:off x="1164855" y="4793019"/>
            <a:ext cx="1638864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7,11 руб.</a:t>
            </a:r>
          </a:p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природный газ (м3)</a:t>
            </a:r>
          </a:p>
        </p:txBody>
      </p:sp>
      <p:sp>
        <p:nvSpPr>
          <p:cNvPr id="162" name="TextBox 161">
            <a:extLst>
              <a:ext uri="{FF2B5EF4-FFF2-40B4-BE49-F238E27FC236}">
                <a16:creationId xmlns="" xmlns:a16="http://schemas.microsoft.com/office/drawing/2014/main" id="{2C4EF67B-79D6-EF4B-9677-0966A8E74B66}"/>
              </a:ext>
            </a:extLst>
          </p:cNvPr>
          <p:cNvSpPr txBox="1"/>
          <p:nvPr/>
        </p:nvSpPr>
        <p:spPr>
          <a:xfrm>
            <a:off x="1216222" y="5788670"/>
            <a:ext cx="1922274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4,19 руб.</a:t>
            </a:r>
          </a:p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электроэнергия (кВт ч.)</a:t>
            </a:r>
          </a:p>
        </p:txBody>
      </p:sp>
      <p:sp>
        <p:nvSpPr>
          <p:cNvPr id="164" name="TextBox 163">
            <a:extLst>
              <a:ext uri="{FF2B5EF4-FFF2-40B4-BE49-F238E27FC236}">
                <a16:creationId xmlns="" xmlns:a16="http://schemas.microsoft.com/office/drawing/2014/main" id="{AED396BB-12B2-75E3-FB8C-029EA35F4927}"/>
              </a:ext>
            </a:extLst>
          </p:cNvPr>
          <p:cNvSpPr txBox="1"/>
          <p:nvPr/>
        </p:nvSpPr>
        <p:spPr>
          <a:xfrm>
            <a:off x="1164855" y="5261474"/>
            <a:ext cx="1973641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2311,37 руб.</a:t>
            </a:r>
          </a:p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отопление (за  ед. энергии)</a:t>
            </a:r>
          </a:p>
        </p:txBody>
      </p:sp>
      <p:pic>
        <p:nvPicPr>
          <p:cNvPr id="171" name="Рисунок 170" descr="Интернет со сплошной заливкой">
            <a:extLst>
              <a:ext uri="{FF2B5EF4-FFF2-40B4-BE49-F238E27FC236}">
                <a16:creationId xmlns="" xmlns:a16="http://schemas.microsoft.com/office/drawing/2014/main" id="{00F6B643-AEC0-8141-3916-0C9E8889AC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53153" y="5972642"/>
            <a:ext cx="360000" cy="360000"/>
          </a:xfrm>
          <a:prstGeom prst="rect">
            <a:avLst/>
          </a:prstGeom>
        </p:spPr>
      </p:pic>
      <p:pic>
        <p:nvPicPr>
          <p:cNvPr id="173" name="Рисунок 172" descr="Электрическая опора со сплошной заливкой">
            <a:extLst>
              <a:ext uri="{FF2B5EF4-FFF2-40B4-BE49-F238E27FC236}">
                <a16:creationId xmlns="" xmlns:a16="http://schemas.microsoft.com/office/drawing/2014/main" id="{FEA428CD-D6DA-61F4-7EBB-968108BFDB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92892" y="5779716"/>
            <a:ext cx="360000" cy="360000"/>
          </a:xfrm>
          <a:prstGeom prst="rect">
            <a:avLst/>
          </a:prstGeom>
        </p:spPr>
      </p:pic>
      <p:pic>
        <p:nvPicPr>
          <p:cNvPr id="179" name="Рисунок 178" descr="Пожарный гидрант со сплошной заливкой">
            <a:extLst>
              <a:ext uri="{FF2B5EF4-FFF2-40B4-BE49-F238E27FC236}">
                <a16:creationId xmlns="" xmlns:a16="http://schemas.microsoft.com/office/drawing/2014/main" id="{26CFD593-1555-3116-29C0-D51F46C0647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53270" y="4322442"/>
            <a:ext cx="360000" cy="360000"/>
          </a:xfrm>
          <a:prstGeom prst="rect">
            <a:avLst/>
          </a:prstGeom>
        </p:spPr>
      </p:pic>
      <p:pic>
        <p:nvPicPr>
          <p:cNvPr id="174" name="Рисунок 173" descr="Огонь со сплошной заливкой">
            <a:extLst>
              <a:ext uri="{FF2B5EF4-FFF2-40B4-BE49-F238E27FC236}">
                <a16:creationId xmlns="" xmlns:a16="http://schemas.microsoft.com/office/drawing/2014/main" id="{4E6702C2-FCBA-D354-8453-B85C8EB372E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49313" y="4738382"/>
            <a:ext cx="360000" cy="360000"/>
          </a:xfrm>
          <a:prstGeom prst="rect">
            <a:avLst/>
          </a:prstGeom>
        </p:spPr>
      </p:pic>
      <p:pic>
        <p:nvPicPr>
          <p:cNvPr id="185" name="Рисунок 184" descr="Термометр со сплошной заливкой">
            <a:extLst>
              <a:ext uri="{FF2B5EF4-FFF2-40B4-BE49-F238E27FC236}">
                <a16:creationId xmlns="" xmlns:a16="http://schemas.microsoft.com/office/drawing/2014/main" id="{21BB5F51-A94F-2FA1-7F61-917E20038F7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49313" y="5263814"/>
            <a:ext cx="360000" cy="360000"/>
          </a:xfrm>
          <a:prstGeom prst="rect">
            <a:avLst/>
          </a:prstGeom>
        </p:spPr>
      </p:pic>
      <p:pic>
        <p:nvPicPr>
          <p:cNvPr id="86" name="Рисунок 85" descr="Маркер со сплошной заливкой">
            <a:extLst>
              <a:ext uri="{FF2B5EF4-FFF2-40B4-BE49-F238E27FC236}">
                <a16:creationId xmlns="" xmlns:a16="http://schemas.microsoft.com/office/drawing/2014/main" id="{BDE3FE57-36A9-4A5A-8350-D951BFE14D2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686533" y="5045670"/>
            <a:ext cx="360000" cy="360000"/>
          </a:xfrm>
          <a:prstGeom prst="rect">
            <a:avLst/>
          </a:prstGeom>
        </p:spPr>
      </p:pic>
      <p:cxnSp>
        <p:nvCxnSpPr>
          <p:cNvPr id="49" name="Прямая соединительная линия 48">
            <a:extLst>
              <a:ext uri="{FF2B5EF4-FFF2-40B4-BE49-F238E27FC236}">
                <a16:creationId xmlns="" xmlns:a16="http://schemas.microsoft.com/office/drawing/2014/main" id="{9069CC58-3BE0-469D-8027-2E68C9DBA446}"/>
              </a:ext>
            </a:extLst>
          </p:cNvPr>
          <p:cNvCxnSpPr>
            <a:cxnSpLocks/>
          </p:cNvCxnSpPr>
          <p:nvPr/>
        </p:nvCxnSpPr>
        <p:spPr>
          <a:xfrm>
            <a:off x="2347915" y="1538031"/>
            <a:ext cx="0" cy="855719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Рисунок 52">
            <a:extLst>
              <a:ext uri="{FF2B5EF4-FFF2-40B4-BE49-F238E27FC236}">
                <a16:creationId xmlns="" xmlns:a16="http://schemas.microsoft.com/office/drawing/2014/main" id="{C6B254E8-84AE-4DC6-8E9B-D3723FBD959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l="227" t="84"/>
          <a:stretch>
            <a:fillRect/>
          </a:stretch>
        </p:blipFill>
        <p:spPr>
          <a:xfrm>
            <a:off x="4431086" y="1142643"/>
            <a:ext cx="5401383" cy="3785040"/>
          </a:xfrm>
          <a:custGeom>
            <a:avLst/>
            <a:gdLst>
              <a:gd name="connsiteX0" fmla="*/ 339293 w 5343562"/>
              <a:gd name="connsiteY0" fmla="*/ 0 h 3785040"/>
              <a:gd name="connsiteX1" fmla="*/ 5008965 w 5343562"/>
              <a:gd name="connsiteY1" fmla="*/ 0 h 3785040"/>
              <a:gd name="connsiteX2" fmla="*/ 5341365 w 5343562"/>
              <a:gd name="connsiteY2" fmla="*/ 270914 h 3785040"/>
              <a:gd name="connsiteX3" fmla="*/ 5343562 w 5343562"/>
              <a:gd name="connsiteY3" fmla="*/ 292711 h 3785040"/>
              <a:gd name="connsiteX4" fmla="*/ 5343562 w 5343562"/>
              <a:gd name="connsiteY4" fmla="*/ 3785040 h 3785040"/>
              <a:gd name="connsiteX5" fmla="*/ 0 w 5343562"/>
              <a:gd name="connsiteY5" fmla="*/ 3785040 h 3785040"/>
              <a:gd name="connsiteX6" fmla="*/ 0 w 5343562"/>
              <a:gd name="connsiteY6" fmla="*/ 339293 h 3785040"/>
              <a:gd name="connsiteX7" fmla="*/ 339293 w 5343562"/>
              <a:gd name="connsiteY7" fmla="*/ 0 h 3785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43562" h="3785040">
                <a:moveTo>
                  <a:pt x="339293" y="0"/>
                </a:moveTo>
                <a:lnTo>
                  <a:pt x="5008965" y="0"/>
                </a:lnTo>
                <a:cubicBezTo>
                  <a:pt x="5172928" y="0"/>
                  <a:pt x="5309727" y="116304"/>
                  <a:pt x="5341365" y="270914"/>
                </a:cubicBezTo>
                <a:lnTo>
                  <a:pt x="5343562" y="292711"/>
                </a:lnTo>
                <a:lnTo>
                  <a:pt x="5343562" y="3785040"/>
                </a:lnTo>
                <a:lnTo>
                  <a:pt x="0" y="3785040"/>
                </a:lnTo>
                <a:lnTo>
                  <a:pt x="0" y="339293"/>
                </a:lnTo>
                <a:cubicBezTo>
                  <a:pt x="0" y="151907"/>
                  <a:pt x="151907" y="0"/>
                  <a:pt x="339293" y="0"/>
                </a:cubicBezTo>
                <a:close/>
              </a:path>
            </a:pathLst>
          </a:custGeom>
        </p:spPr>
      </p:pic>
      <p:pic>
        <p:nvPicPr>
          <p:cNvPr id="92" name="Рисунок 91" descr="Маркер со сплошной заливкой">
            <a:extLst>
              <a:ext uri="{FF2B5EF4-FFF2-40B4-BE49-F238E27FC236}">
                <a16:creationId xmlns="" xmlns:a16="http://schemas.microsoft.com/office/drawing/2014/main" id="{D8D53469-3012-4ECE-B6AA-F2A3437104C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388495" y="2704594"/>
            <a:ext cx="223284" cy="223284"/>
          </a:xfrm>
          <a:prstGeom prst="rect">
            <a:avLst/>
          </a:prstGeom>
        </p:spPr>
      </p:pic>
      <p:pic>
        <p:nvPicPr>
          <p:cNvPr id="90" name="Рисунок 89" descr="Маркер со сплошной заливкой">
            <a:extLst>
              <a:ext uri="{FF2B5EF4-FFF2-40B4-BE49-F238E27FC236}">
                <a16:creationId xmlns="" xmlns:a16="http://schemas.microsoft.com/office/drawing/2014/main" id="{B8F01229-93C0-4998-A8FC-C0FC3C42E1E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463249" y="2873871"/>
            <a:ext cx="223284" cy="223284"/>
          </a:xfrm>
          <a:prstGeom prst="rect">
            <a:avLst/>
          </a:prstGeom>
        </p:spPr>
      </p:pic>
      <p:pic>
        <p:nvPicPr>
          <p:cNvPr id="89" name="Рисунок 88" descr="Маркер со сплошной заливкой">
            <a:extLst>
              <a:ext uri="{FF2B5EF4-FFF2-40B4-BE49-F238E27FC236}">
                <a16:creationId xmlns="" xmlns:a16="http://schemas.microsoft.com/office/drawing/2014/main" id="{1A20B4CF-5AB7-4AD6-837D-3049D68F419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884136" y="2985513"/>
            <a:ext cx="223284" cy="223284"/>
          </a:xfrm>
          <a:prstGeom prst="rect">
            <a:avLst/>
          </a:prstGeom>
        </p:spPr>
      </p:pic>
      <p:sp>
        <p:nvSpPr>
          <p:cNvPr id="83" name="Скругленный прямоугольник 82">
            <a:extLst>
              <a:ext uri="{FF2B5EF4-FFF2-40B4-BE49-F238E27FC236}">
                <a16:creationId xmlns="" xmlns:a16="http://schemas.microsoft.com/office/drawing/2014/main" id="{50403483-55E7-7CD7-1A34-AF319242838E}"/>
              </a:ext>
            </a:extLst>
          </p:cNvPr>
          <p:cNvSpPr/>
          <p:nvPr/>
        </p:nvSpPr>
        <p:spPr>
          <a:xfrm>
            <a:off x="6108144" y="2887286"/>
            <a:ext cx="966058" cy="321511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0" bIns="0" rtlCol="0" anchor="ctr"/>
          <a:lstStyle/>
          <a:p>
            <a:pPr algn="ctr"/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Город Щигры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5" name="Рисунок 94" descr="Маркер со сплошной заливкой">
            <a:extLst>
              <a:ext uri="{FF2B5EF4-FFF2-40B4-BE49-F238E27FC236}">
                <a16:creationId xmlns="" xmlns:a16="http://schemas.microsoft.com/office/drawing/2014/main" id="{5F1CB102-9A6D-4D0D-8E5C-F4F78A70806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=""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202490" y="2924564"/>
            <a:ext cx="246954" cy="246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2031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МЕРЫ ГОСУДАРСТВЕННОЙ ПОДДЕРЖКИ</a:t>
            </a: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="" xmlns:a16="http://schemas.microsoft.com/office/drawing/2014/main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345621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меры господдержки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="" xmlns:a16="http://schemas.microsoft.com/office/drawing/2014/main" id="{B54F722C-2069-3D02-CFC9-7B8A4D82B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16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Скругленный прямоугольник 11">
            <a:hlinkClick r:id="rId3"/>
            <a:extLst>
              <a:ext uri="{FF2B5EF4-FFF2-40B4-BE49-F238E27FC236}">
                <a16:creationId xmlns="" xmlns:a16="http://schemas.microsoft.com/office/drawing/2014/main" id="{959288B3-6129-0F6E-2F82-BEEB0DD1000F}"/>
              </a:ext>
            </a:extLst>
          </p:cNvPr>
          <p:cNvSpPr/>
          <p:nvPr/>
        </p:nvSpPr>
        <p:spPr>
          <a:xfrm>
            <a:off x="627014" y="1401545"/>
            <a:ext cx="1710000" cy="1710000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44" name="Скругленный прямоугольник 43">
            <a:extLst>
              <a:ext uri="{FF2B5EF4-FFF2-40B4-BE49-F238E27FC236}">
                <a16:creationId xmlns="" xmlns:a16="http://schemas.microsoft.com/office/drawing/2014/main" id="{536BD308-6967-8AF5-7432-C3280FD3FCAB}"/>
              </a:ext>
            </a:extLst>
          </p:cNvPr>
          <p:cNvSpPr/>
          <p:nvPr/>
        </p:nvSpPr>
        <p:spPr>
          <a:xfrm>
            <a:off x="745508" y="1526428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20" name="Скругленный прямоугольник 19">
            <a:hlinkClick r:id="rId4"/>
            <a:extLst>
              <a:ext uri="{FF2B5EF4-FFF2-40B4-BE49-F238E27FC236}">
                <a16:creationId xmlns="" xmlns:a16="http://schemas.microsoft.com/office/drawing/2014/main" id="{74865467-DC3F-30ED-A2E2-AE772E0BB58C}"/>
              </a:ext>
            </a:extLst>
          </p:cNvPr>
          <p:cNvSpPr/>
          <p:nvPr/>
        </p:nvSpPr>
        <p:spPr>
          <a:xfrm>
            <a:off x="2485202" y="1401545"/>
            <a:ext cx="1710000" cy="1710000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21" name="Скругленный прямоугольник 20">
            <a:hlinkClick r:id="rId5"/>
            <a:extLst>
              <a:ext uri="{FF2B5EF4-FFF2-40B4-BE49-F238E27FC236}">
                <a16:creationId xmlns="" xmlns:a16="http://schemas.microsoft.com/office/drawing/2014/main" id="{6035FA24-3445-92D9-8779-8906CA8356A4}"/>
              </a:ext>
            </a:extLst>
          </p:cNvPr>
          <p:cNvSpPr/>
          <p:nvPr/>
        </p:nvSpPr>
        <p:spPr>
          <a:xfrm>
            <a:off x="4343390" y="1401545"/>
            <a:ext cx="1710000" cy="1710000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22" name="Скругленный прямоугольник 21">
            <a:hlinkClick r:id="rId6"/>
            <a:extLst>
              <a:ext uri="{FF2B5EF4-FFF2-40B4-BE49-F238E27FC236}">
                <a16:creationId xmlns="" xmlns:a16="http://schemas.microsoft.com/office/drawing/2014/main" id="{A930814C-6C32-C14B-E8DE-92769C490880}"/>
              </a:ext>
            </a:extLst>
          </p:cNvPr>
          <p:cNvSpPr/>
          <p:nvPr/>
        </p:nvSpPr>
        <p:spPr>
          <a:xfrm>
            <a:off x="6201578" y="1401545"/>
            <a:ext cx="1710000" cy="1710000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23" name="Скругленный прямоугольник 22">
            <a:hlinkClick r:id="rId7"/>
            <a:extLst>
              <a:ext uri="{FF2B5EF4-FFF2-40B4-BE49-F238E27FC236}">
                <a16:creationId xmlns="" xmlns:a16="http://schemas.microsoft.com/office/drawing/2014/main" id="{01182952-42FD-E2F5-AE20-138C900DE067}"/>
              </a:ext>
            </a:extLst>
          </p:cNvPr>
          <p:cNvSpPr/>
          <p:nvPr/>
        </p:nvSpPr>
        <p:spPr>
          <a:xfrm>
            <a:off x="8059764" y="1401545"/>
            <a:ext cx="1710000" cy="1710000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25" name="Скругленный прямоугольник 24">
            <a:extLst>
              <a:ext uri="{FF2B5EF4-FFF2-40B4-BE49-F238E27FC236}">
                <a16:creationId xmlns="" xmlns:a16="http://schemas.microsoft.com/office/drawing/2014/main" id="{737CB4FA-74E4-CF19-B214-F7A2247C9D35}"/>
              </a:ext>
            </a:extLst>
          </p:cNvPr>
          <p:cNvSpPr/>
          <p:nvPr/>
        </p:nvSpPr>
        <p:spPr>
          <a:xfrm>
            <a:off x="627014" y="3265924"/>
            <a:ext cx="1710000" cy="1710000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26" name="Скругленный прямоугольник 25">
            <a:extLst>
              <a:ext uri="{FF2B5EF4-FFF2-40B4-BE49-F238E27FC236}">
                <a16:creationId xmlns="" xmlns:a16="http://schemas.microsoft.com/office/drawing/2014/main" id="{7DBBEF72-E326-F688-F2DF-29A8A297810A}"/>
              </a:ext>
            </a:extLst>
          </p:cNvPr>
          <p:cNvSpPr/>
          <p:nvPr/>
        </p:nvSpPr>
        <p:spPr>
          <a:xfrm>
            <a:off x="2485202" y="3265924"/>
            <a:ext cx="1710000" cy="1710000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27" name="Скругленный прямоугольник 26">
            <a:extLst>
              <a:ext uri="{FF2B5EF4-FFF2-40B4-BE49-F238E27FC236}">
                <a16:creationId xmlns="" xmlns:a16="http://schemas.microsoft.com/office/drawing/2014/main" id="{1F094A80-5BAE-32C7-EA15-5459001EDA76}"/>
              </a:ext>
            </a:extLst>
          </p:cNvPr>
          <p:cNvSpPr/>
          <p:nvPr/>
        </p:nvSpPr>
        <p:spPr>
          <a:xfrm>
            <a:off x="4343390" y="3265924"/>
            <a:ext cx="1710000" cy="1710000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28" name="Скругленный прямоугольник 27">
            <a:extLst>
              <a:ext uri="{FF2B5EF4-FFF2-40B4-BE49-F238E27FC236}">
                <a16:creationId xmlns="" xmlns:a16="http://schemas.microsoft.com/office/drawing/2014/main" id="{A39F93CA-3AA3-0119-407F-5C489857FB7F}"/>
              </a:ext>
            </a:extLst>
          </p:cNvPr>
          <p:cNvSpPr/>
          <p:nvPr/>
        </p:nvSpPr>
        <p:spPr>
          <a:xfrm>
            <a:off x="6201578" y="3265924"/>
            <a:ext cx="1710000" cy="1710000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29" name="Скругленный прямоугольник 28">
            <a:extLst>
              <a:ext uri="{FF2B5EF4-FFF2-40B4-BE49-F238E27FC236}">
                <a16:creationId xmlns="" xmlns:a16="http://schemas.microsoft.com/office/drawing/2014/main" id="{44ADC4D1-8BC2-CA35-A570-1D20527B0079}"/>
              </a:ext>
            </a:extLst>
          </p:cNvPr>
          <p:cNvSpPr/>
          <p:nvPr/>
        </p:nvSpPr>
        <p:spPr>
          <a:xfrm>
            <a:off x="8059764" y="3265924"/>
            <a:ext cx="1710000" cy="1710000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DAC0CC6E-70E5-5156-8AC0-98DA024669CB}"/>
              </a:ext>
            </a:extLst>
          </p:cNvPr>
          <p:cNvSpPr txBox="1"/>
          <p:nvPr/>
        </p:nvSpPr>
        <p:spPr>
          <a:xfrm>
            <a:off x="745509" y="2209962"/>
            <a:ext cx="1456918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МОЙ БИЗНЕС 46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Скругленный прямоугольник 30">
            <a:extLst>
              <a:ext uri="{FF2B5EF4-FFF2-40B4-BE49-F238E27FC236}">
                <a16:creationId xmlns="" xmlns:a16="http://schemas.microsoft.com/office/drawing/2014/main" id="{3DA13379-7070-0B20-1B13-073470D0CFB7}"/>
              </a:ext>
            </a:extLst>
          </p:cNvPr>
          <p:cNvSpPr/>
          <p:nvPr/>
        </p:nvSpPr>
        <p:spPr>
          <a:xfrm>
            <a:off x="1053107" y="2818126"/>
            <a:ext cx="841719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ссылка на сайт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Скругленный прямоугольник 32">
            <a:extLst>
              <a:ext uri="{FF2B5EF4-FFF2-40B4-BE49-F238E27FC236}">
                <a16:creationId xmlns="" xmlns:a16="http://schemas.microsoft.com/office/drawing/2014/main" id="{FDD239D5-900C-057A-54CE-1A882E44D0FF}"/>
              </a:ext>
            </a:extLst>
          </p:cNvPr>
          <p:cNvSpPr/>
          <p:nvPr/>
        </p:nvSpPr>
        <p:spPr>
          <a:xfrm>
            <a:off x="2603696" y="1526428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34" name="TextBox 33">
            <a:extLst>
              <a:ext uri="{FF2B5EF4-FFF2-40B4-BE49-F238E27FC236}">
                <a16:creationId xmlns="" xmlns:a16="http://schemas.microsoft.com/office/drawing/2014/main" id="{733857DB-2DA8-E6E3-4AD9-3428BA1DD7BC}"/>
              </a:ext>
            </a:extLst>
          </p:cNvPr>
          <p:cNvSpPr txBox="1"/>
          <p:nvPr/>
        </p:nvSpPr>
        <p:spPr>
          <a:xfrm>
            <a:off x="2603697" y="2209962"/>
            <a:ext cx="145691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КОРПОРАЦИЯ РАЗВИТИЯ </a:t>
            </a:r>
          </a:p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КУРСКОЙ ОБЛАСТИ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Скругленный прямоугольник 34">
            <a:extLst>
              <a:ext uri="{FF2B5EF4-FFF2-40B4-BE49-F238E27FC236}">
                <a16:creationId xmlns="" xmlns:a16="http://schemas.microsoft.com/office/drawing/2014/main" id="{FEB17594-FA55-5D4B-A29C-3B4D61CD6D8D}"/>
              </a:ext>
            </a:extLst>
          </p:cNvPr>
          <p:cNvSpPr/>
          <p:nvPr/>
        </p:nvSpPr>
        <p:spPr>
          <a:xfrm>
            <a:off x="2911295" y="2818126"/>
            <a:ext cx="841719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ссылка на сайт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Скругленный прямоугольник 36">
            <a:extLst>
              <a:ext uri="{FF2B5EF4-FFF2-40B4-BE49-F238E27FC236}">
                <a16:creationId xmlns="" xmlns:a16="http://schemas.microsoft.com/office/drawing/2014/main" id="{56B14C1F-90BD-1C90-73F6-6C9F59151716}"/>
              </a:ext>
            </a:extLst>
          </p:cNvPr>
          <p:cNvSpPr/>
          <p:nvPr/>
        </p:nvSpPr>
        <p:spPr>
          <a:xfrm>
            <a:off x="4432190" y="1526428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8E951FBD-1E74-BE7C-D4A3-F35376CDAEF3}"/>
              </a:ext>
            </a:extLst>
          </p:cNvPr>
          <p:cNvSpPr txBox="1"/>
          <p:nvPr/>
        </p:nvSpPr>
        <p:spPr>
          <a:xfrm>
            <a:off x="4432191" y="2209962"/>
            <a:ext cx="145691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ФОНД РАЗВИТИЯ ПРОМЫШЛЕННОСТИ </a:t>
            </a:r>
          </a:p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КУРСКОЙ ОБЛАСТИ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Скругленный прямоугольник 38">
            <a:extLst>
              <a:ext uri="{FF2B5EF4-FFF2-40B4-BE49-F238E27FC236}">
                <a16:creationId xmlns="" xmlns:a16="http://schemas.microsoft.com/office/drawing/2014/main" id="{B81A249F-DCE3-08A0-4B87-C67630735136}"/>
              </a:ext>
            </a:extLst>
          </p:cNvPr>
          <p:cNvSpPr/>
          <p:nvPr/>
        </p:nvSpPr>
        <p:spPr>
          <a:xfrm>
            <a:off x="4739789" y="2818126"/>
            <a:ext cx="841719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ссылка на сайт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Скругленный прямоугольник 40">
            <a:extLst>
              <a:ext uri="{FF2B5EF4-FFF2-40B4-BE49-F238E27FC236}">
                <a16:creationId xmlns="" xmlns:a16="http://schemas.microsoft.com/office/drawing/2014/main" id="{639E1C2B-6618-B164-86D8-41D1A9B3E5DC}"/>
              </a:ext>
            </a:extLst>
          </p:cNvPr>
          <p:cNvSpPr/>
          <p:nvPr/>
        </p:nvSpPr>
        <p:spPr>
          <a:xfrm>
            <a:off x="6324558" y="1526428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42" name="TextBox 41">
            <a:extLst>
              <a:ext uri="{FF2B5EF4-FFF2-40B4-BE49-F238E27FC236}">
                <a16:creationId xmlns="" xmlns:a16="http://schemas.microsoft.com/office/drawing/2014/main" id="{1627D5FE-F318-9DC8-513C-A48C26710BE8}"/>
              </a:ext>
            </a:extLst>
          </p:cNvPr>
          <p:cNvSpPr txBox="1"/>
          <p:nvPr/>
        </p:nvSpPr>
        <p:spPr>
          <a:xfrm>
            <a:off x="6324559" y="2209961"/>
            <a:ext cx="89920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АНО «ЦЕНТР РАЗВИТИЯ ЭКСПОРТА НИЖЕГОРОДСКОЙ ОБЛАСТИ» 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Скругленный прямоугольник 42">
            <a:extLst>
              <a:ext uri="{FF2B5EF4-FFF2-40B4-BE49-F238E27FC236}">
                <a16:creationId xmlns="" xmlns:a16="http://schemas.microsoft.com/office/drawing/2014/main" id="{3FEF74B3-ADEE-BCE6-D097-03A5BBB0295C}"/>
              </a:ext>
            </a:extLst>
          </p:cNvPr>
          <p:cNvSpPr/>
          <p:nvPr/>
        </p:nvSpPr>
        <p:spPr>
          <a:xfrm>
            <a:off x="6632157" y="2818126"/>
            <a:ext cx="841719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ссылка на сайт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Скругленный прямоугольник 46">
            <a:extLst>
              <a:ext uri="{FF2B5EF4-FFF2-40B4-BE49-F238E27FC236}">
                <a16:creationId xmlns="" xmlns:a16="http://schemas.microsoft.com/office/drawing/2014/main" id="{93908C34-23FF-B6FD-A734-FA3A4DEFBF2C}"/>
              </a:ext>
            </a:extLst>
          </p:cNvPr>
          <p:cNvSpPr/>
          <p:nvPr/>
        </p:nvSpPr>
        <p:spPr>
          <a:xfrm>
            <a:off x="8183500" y="1526428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48" name="TextBox 47">
            <a:extLst>
              <a:ext uri="{FF2B5EF4-FFF2-40B4-BE49-F238E27FC236}">
                <a16:creationId xmlns="" xmlns:a16="http://schemas.microsoft.com/office/drawing/2014/main" id="{EBB85D94-72EE-69FE-106A-E428B04FDA7C}"/>
              </a:ext>
            </a:extLst>
          </p:cNvPr>
          <p:cNvSpPr txBox="1"/>
          <p:nvPr/>
        </p:nvSpPr>
        <p:spPr>
          <a:xfrm>
            <a:off x="8183501" y="2209962"/>
            <a:ext cx="145691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Союз «Торгово-промышленная палата» Курской области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Скругленный прямоугольник 48">
            <a:extLst>
              <a:ext uri="{FF2B5EF4-FFF2-40B4-BE49-F238E27FC236}">
                <a16:creationId xmlns="" xmlns:a16="http://schemas.microsoft.com/office/drawing/2014/main" id="{CCE1A1AC-DAEB-CCA8-8C14-0F60DB7AEE2B}"/>
              </a:ext>
            </a:extLst>
          </p:cNvPr>
          <p:cNvSpPr/>
          <p:nvPr/>
        </p:nvSpPr>
        <p:spPr>
          <a:xfrm>
            <a:off x="8491099" y="2818126"/>
            <a:ext cx="841719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ссылка на сайт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Скругленный прямоугольник 50">
            <a:extLst>
              <a:ext uri="{FF2B5EF4-FFF2-40B4-BE49-F238E27FC236}">
                <a16:creationId xmlns="" xmlns:a16="http://schemas.microsoft.com/office/drawing/2014/main" id="{9FD35FDE-44D5-69AA-B56A-DAAC1C428CDD}"/>
              </a:ext>
            </a:extLst>
          </p:cNvPr>
          <p:cNvSpPr/>
          <p:nvPr/>
        </p:nvSpPr>
        <p:spPr>
          <a:xfrm>
            <a:off x="745508" y="3390807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56" name="TextBox 55">
            <a:extLst>
              <a:ext uri="{FF2B5EF4-FFF2-40B4-BE49-F238E27FC236}">
                <a16:creationId xmlns="" xmlns:a16="http://schemas.microsoft.com/office/drawing/2014/main" id="{D08ECDEF-3F43-3975-0B80-A87602F13F61}"/>
              </a:ext>
            </a:extLst>
          </p:cNvPr>
          <p:cNvSpPr txBox="1"/>
          <p:nvPr/>
        </p:nvSpPr>
        <p:spPr>
          <a:xfrm>
            <a:off x="745509" y="4074341"/>
            <a:ext cx="145691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 ПРОМЫШЛЕННОСТИ, ТОРГОВЛИ И ПРЕДПРИНИМАТЕЛЬСТВА </a:t>
            </a:r>
          </a:p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КУРСКОЙ ОБЛАСТИ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Скругленный прямоугольник 56">
            <a:extLst>
              <a:ext uri="{FF2B5EF4-FFF2-40B4-BE49-F238E27FC236}">
                <a16:creationId xmlns="" xmlns:a16="http://schemas.microsoft.com/office/drawing/2014/main" id="{0C8E6F72-ACE9-B06A-C36F-14240F9C08ED}"/>
              </a:ext>
            </a:extLst>
          </p:cNvPr>
          <p:cNvSpPr/>
          <p:nvPr/>
        </p:nvSpPr>
        <p:spPr>
          <a:xfrm>
            <a:off x="1053107" y="4682505"/>
            <a:ext cx="841719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ссылка на сайт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Скругленный прямоугольник 57">
            <a:extLst>
              <a:ext uri="{FF2B5EF4-FFF2-40B4-BE49-F238E27FC236}">
                <a16:creationId xmlns="" xmlns:a16="http://schemas.microsoft.com/office/drawing/2014/main" id="{E95975D5-91C3-3E7B-853F-21C2CD5F1A04}"/>
              </a:ext>
            </a:extLst>
          </p:cNvPr>
          <p:cNvSpPr/>
          <p:nvPr/>
        </p:nvSpPr>
        <p:spPr>
          <a:xfrm>
            <a:off x="2603696" y="3390807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59" name="TextBox 58">
            <a:extLst>
              <a:ext uri="{FF2B5EF4-FFF2-40B4-BE49-F238E27FC236}">
                <a16:creationId xmlns="" xmlns:a16="http://schemas.microsoft.com/office/drawing/2014/main" id="{8E8AC662-A2F8-BE41-67F7-2E05358356A9}"/>
              </a:ext>
            </a:extLst>
          </p:cNvPr>
          <p:cNvSpPr txBox="1"/>
          <p:nvPr/>
        </p:nvSpPr>
        <p:spPr>
          <a:xfrm>
            <a:off x="2603697" y="4074341"/>
            <a:ext cx="145691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 СЕЛЬСКОГО ХОЗЯЙСТВА КУРСКОЙ ОБЛАСТИ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Скругленный прямоугольник 59">
            <a:extLst>
              <a:ext uri="{FF2B5EF4-FFF2-40B4-BE49-F238E27FC236}">
                <a16:creationId xmlns="" xmlns:a16="http://schemas.microsoft.com/office/drawing/2014/main" id="{4799F6AF-2D83-0543-6070-AD3C85DAE524}"/>
              </a:ext>
            </a:extLst>
          </p:cNvPr>
          <p:cNvSpPr/>
          <p:nvPr/>
        </p:nvSpPr>
        <p:spPr>
          <a:xfrm>
            <a:off x="2911295" y="4682505"/>
            <a:ext cx="841719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ссылка на сайт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Скругленный прямоугольник 61">
            <a:extLst>
              <a:ext uri="{FF2B5EF4-FFF2-40B4-BE49-F238E27FC236}">
                <a16:creationId xmlns="" xmlns:a16="http://schemas.microsoft.com/office/drawing/2014/main" id="{33B0C178-5D40-A28A-2614-96914272F53B}"/>
              </a:ext>
            </a:extLst>
          </p:cNvPr>
          <p:cNvSpPr/>
          <p:nvPr/>
        </p:nvSpPr>
        <p:spPr>
          <a:xfrm>
            <a:off x="4432190" y="3390807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63" name="TextBox 62">
            <a:extLst>
              <a:ext uri="{FF2B5EF4-FFF2-40B4-BE49-F238E27FC236}">
                <a16:creationId xmlns="" xmlns:a16="http://schemas.microsoft.com/office/drawing/2014/main" id="{DDE765BB-949A-B404-9239-345EA25CC23C}"/>
              </a:ext>
            </a:extLst>
          </p:cNvPr>
          <p:cNvSpPr txBox="1"/>
          <p:nvPr/>
        </p:nvSpPr>
        <p:spPr>
          <a:xfrm>
            <a:off x="4432191" y="4074341"/>
            <a:ext cx="145691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 ЭКОНОМИЧЕСКОГО РАЗВИТИЯ КУРСКОЙ ОБЛАСТИ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Скругленный прямоугольник 63">
            <a:extLst>
              <a:ext uri="{FF2B5EF4-FFF2-40B4-BE49-F238E27FC236}">
                <a16:creationId xmlns="" xmlns:a16="http://schemas.microsoft.com/office/drawing/2014/main" id="{B18BBBB6-B986-F405-356C-1830AD96E294}"/>
              </a:ext>
            </a:extLst>
          </p:cNvPr>
          <p:cNvSpPr/>
          <p:nvPr/>
        </p:nvSpPr>
        <p:spPr>
          <a:xfrm>
            <a:off x="4739789" y="4682505"/>
            <a:ext cx="841719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ссылка на сайт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Скругленный прямоугольник 65">
            <a:extLst>
              <a:ext uri="{FF2B5EF4-FFF2-40B4-BE49-F238E27FC236}">
                <a16:creationId xmlns="" xmlns:a16="http://schemas.microsoft.com/office/drawing/2014/main" id="{A889ECA0-D41C-F7E4-3A53-A7BAC8E9D284}"/>
              </a:ext>
            </a:extLst>
          </p:cNvPr>
          <p:cNvSpPr/>
          <p:nvPr/>
        </p:nvSpPr>
        <p:spPr>
          <a:xfrm>
            <a:off x="6324558" y="3390807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67" name="TextBox 66">
            <a:extLst>
              <a:ext uri="{FF2B5EF4-FFF2-40B4-BE49-F238E27FC236}">
                <a16:creationId xmlns="" xmlns:a16="http://schemas.microsoft.com/office/drawing/2014/main" id="{1C6FCB94-9D24-6DD4-BDD3-EA1459C62D8D}"/>
              </a:ext>
            </a:extLst>
          </p:cNvPr>
          <p:cNvSpPr txBox="1"/>
          <p:nvPr/>
        </p:nvSpPr>
        <p:spPr>
          <a:xfrm>
            <a:off x="6324559" y="4074341"/>
            <a:ext cx="145691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 ИМУЩЕСТВА </a:t>
            </a:r>
            <a:b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КУРСКОЙ ОБЛАСТИ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Скругленный прямоугольник 67">
            <a:extLst>
              <a:ext uri="{FF2B5EF4-FFF2-40B4-BE49-F238E27FC236}">
                <a16:creationId xmlns="" xmlns:a16="http://schemas.microsoft.com/office/drawing/2014/main" id="{B026FA2E-3031-2846-D206-E2E40D670DD5}"/>
              </a:ext>
            </a:extLst>
          </p:cNvPr>
          <p:cNvSpPr/>
          <p:nvPr/>
        </p:nvSpPr>
        <p:spPr>
          <a:xfrm>
            <a:off x="6632157" y="4682505"/>
            <a:ext cx="841719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ссылка на сайт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Скругленный прямоугольник 69">
            <a:extLst>
              <a:ext uri="{FF2B5EF4-FFF2-40B4-BE49-F238E27FC236}">
                <a16:creationId xmlns="" xmlns:a16="http://schemas.microsoft.com/office/drawing/2014/main" id="{6841A548-C249-DE1A-6B4E-2631A272228B}"/>
              </a:ext>
            </a:extLst>
          </p:cNvPr>
          <p:cNvSpPr/>
          <p:nvPr/>
        </p:nvSpPr>
        <p:spPr>
          <a:xfrm>
            <a:off x="8183500" y="3390807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71" name="TextBox 70">
            <a:extLst>
              <a:ext uri="{FF2B5EF4-FFF2-40B4-BE49-F238E27FC236}">
                <a16:creationId xmlns="" xmlns:a16="http://schemas.microsoft.com/office/drawing/2014/main" id="{70073448-8747-6D8A-73C5-5F95CEF649BB}"/>
              </a:ext>
            </a:extLst>
          </p:cNvPr>
          <p:cNvSpPr txBox="1"/>
          <p:nvPr/>
        </p:nvSpPr>
        <p:spPr>
          <a:xfrm>
            <a:off x="8183501" y="4074341"/>
            <a:ext cx="145691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 ЦИФРОВОГО РАЗВИТИЯ И СВЯЗИ</a:t>
            </a:r>
            <a:b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КУРСКОЙ ОБЛАСТИ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Скругленный прямоугольник 71">
            <a:extLst>
              <a:ext uri="{FF2B5EF4-FFF2-40B4-BE49-F238E27FC236}">
                <a16:creationId xmlns="" xmlns:a16="http://schemas.microsoft.com/office/drawing/2014/main" id="{34A64A6B-D22A-7DF3-6ECE-D890B8000BAF}"/>
              </a:ext>
            </a:extLst>
          </p:cNvPr>
          <p:cNvSpPr/>
          <p:nvPr/>
        </p:nvSpPr>
        <p:spPr>
          <a:xfrm>
            <a:off x="8491099" y="4682505"/>
            <a:ext cx="841719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ссылка на сайт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3" name="Picture 2" descr="логотип Мой бизнес | С 1 января 2023 года Администрация Чарышского района  Алтайского края преобразована в Администрацию муниципального округа  Чарышский район Алтайского края.">
            <a:extLst>
              <a:ext uri="{FF2B5EF4-FFF2-40B4-BE49-F238E27FC236}">
                <a16:creationId xmlns="" xmlns:a16="http://schemas.microsoft.com/office/drawing/2014/main" id="{CB9E44DB-1C66-11F1-4DA7-8FAD32372A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748" y="1614226"/>
            <a:ext cx="943068" cy="421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345CBDC2-52D4-49DD-9D94-EA55ECA8802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57650" y="1610001"/>
            <a:ext cx="1337871" cy="42101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5F9EA566-CAD8-4E08-A754-697609A20F7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88976" y="1588106"/>
            <a:ext cx="1327419" cy="42515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AD6B65DA-C76F-4264-845D-30BC5516109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363118" y="1610001"/>
            <a:ext cx="1246929" cy="385706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DC59E150-D1A0-45AD-BD55-4571B71ED52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675355" y="1561890"/>
            <a:ext cx="510532" cy="490080"/>
          </a:xfrm>
          <a:prstGeom prst="rect">
            <a:avLst/>
          </a:prstGeom>
        </p:spPr>
      </p:pic>
      <p:pic>
        <p:nvPicPr>
          <p:cNvPr id="65" name="Рисунок 64">
            <a:extLst>
              <a:ext uri="{FF2B5EF4-FFF2-40B4-BE49-F238E27FC236}">
                <a16:creationId xmlns="" xmlns:a16="http://schemas.microsoft.com/office/drawing/2014/main" id="{7A9DEEE1-F1FA-44A9-8337-602CED7702E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235027" y="3432013"/>
            <a:ext cx="477877" cy="487949"/>
          </a:xfrm>
          <a:prstGeom prst="rect">
            <a:avLst/>
          </a:prstGeom>
        </p:spPr>
      </p:pic>
      <p:pic>
        <p:nvPicPr>
          <p:cNvPr id="69" name="Рисунок 68">
            <a:extLst>
              <a:ext uri="{FF2B5EF4-FFF2-40B4-BE49-F238E27FC236}">
                <a16:creationId xmlns="" xmlns:a16="http://schemas.microsoft.com/office/drawing/2014/main" id="{29303BEE-6854-498F-89F4-173916C6F78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087646" y="3433910"/>
            <a:ext cx="477877" cy="487949"/>
          </a:xfrm>
          <a:prstGeom prst="rect">
            <a:avLst/>
          </a:prstGeom>
        </p:spPr>
      </p:pic>
      <p:pic>
        <p:nvPicPr>
          <p:cNvPr id="74" name="Рисунок 73">
            <a:extLst>
              <a:ext uri="{FF2B5EF4-FFF2-40B4-BE49-F238E27FC236}">
                <a16:creationId xmlns="" xmlns:a16="http://schemas.microsoft.com/office/drawing/2014/main" id="{2454F4C3-CF46-4B48-BE61-E0E77629E21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913746" y="3426158"/>
            <a:ext cx="477877" cy="487949"/>
          </a:xfrm>
          <a:prstGeom prst="rect">
            <a:avLst/>
          </a:prstGeom>
        </p:spPr>
      </p:pic>
      <p:pic>
        <p:nvPicPr>
          <p:cNvPr id="75" name="Рисунок 74">
            <a:extLst>
              <a:ext uri="{FF2B5EF4-FFF2-40B4-BE49-F238E27FC236}">
                <a16:creationId xmlns="" xmlns:a16="http://schemas.microsoft.com/office/drawing/2014/main" id="{A291849C-63FE-4F84-B81E-973EAD49286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814077" y="3418528"/>
            <a:ext cx="477877" cy="487949"/>
          </a:xfrm>
          <a:prstGeom prst="rect">
            <a:avLst/>
          </a:prstGeom>
        </p:spPr>
      </p:pic>
      <p:pic>
        <p:nvPicPr>
          <p:cNvPr id="77" name="Рисунок 76">
            <a:extLst>
              <a:ext uri="{FF2B5EF4-FFF2-40B4-BE49-F238E27FC236}">
                <a16:creationId xmlns="" xmlns:a16="http://schemas.microsoft.com/office/drawing/2014/main" id="{E4EF224E-3846-424F-B622-64620FCC014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691682" y="3418528"/>
            <a:ext cx="477877" cy="487949"/>
          </a:xfrm>
          <a:prstGeom prst="rect">
            <a:avLst/>
          </a:prstGeom>
        </p:spPr>
      </p:pic>
      <p:sp>
        <p:nvSpPr>
          <p:cNvPr id="61" name="TextBox 60">
            <a:extLst>
              <a:ext uri="{FF2B5EF4-FFF2-40B4-BE49-F238E27FC236}">
                <a16:creationId xmlns="" xmlns:a16="http://schemas.microsoft.com/office/drawing/2014/main" id="{A8EA4E08-EF2E-43B8-AB7B-FACAD33C7E9A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ГОРОДА ЩИГРЫ</a:t>
            </a:r>
          </a:p>
        </p:txBody>
      </p:sp>
    </p:spTree>
    <p:extLst>
      <p:ext uri="{BB962C8B-B14F-4D97-AF65-F5344CB8AC3E}">
        <p14:creationId xmlns:p14="http://schemas.microsoft.com/office/powerpoint/2010/main" val="9005054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Скругленный прямоугольник 24">
            <a:extLst>
              <a:ext uri="{FF2B5EF4-FFF2-40B4-BE49-F238E27FC236}">
                <a16:creationId xmlns="" xmlns:a16="http://schemas.microsoft.com/office/drawing/2014/main" id="{D84C0EFA-ABA5-6E13-FD8E-3B66EAED5F92}"/>
              </a:ext>
            </a:extLst>
          </p:cNvPr>
          <p:cNvSpPr/>
          <p:nvPr/>
        </p:nvSpPr>
        <p:spPr>
          <a:xfrm>
            <a:off x="627017" y="2283661"/>
            <a:ext cx="4497842" cy="4024162"/>
          </a:xfrm>
          <a:prstGeom prst="roundRect">
            <a:avLst>
              <a:gd name="adj" fmla="val 4573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6" name="Скругленный прямоугольник 25">
            <a:extLst>
              <a:ext uri="{FF2B5EF4-FFF2-40B4-BE49-F238E27FC236}">
                <a16:creationId xmlns="" xmlns:a16="http://schemas.microsoft.com/office/drawing/2014/main" id="{FD79DC35-2D8E-38F0-B733-EA31C9CDCE08}"/>
              </a:ext>
            </a:extLst>
          </p:cNvPr>
          <p:cNvSpPr/>
          <p:nvPr/>
        </p:nvSpPr>
        <p:spPr>
          <a:xfrm>
            <a:off x="5250116" y="2283660"/>
            <a:ext cx="4497841" cy="4024163"/>
          </a:xfrm>
          <a:prstGeom prst="roundRect">
            <a:avLst>
              <a:gd name="adj" fmla="val 4933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="" xmlns:a16="http://schemas.microsoft.com/office/drawing/2014/main" id="{988BECAB-AF68-DF91-9FAF-9F98980FC488}"/>
              </a:ext>
            </a:extLst>
          </p:cNvPr>
          <p:cNvSpPr/>
          <p:nvPr/>
        </p:nvSpPr>
        <p:spPr>
          <a:xfrm>
            <a:off x="627018" y="771914"/>
            <a:ext cx="9160579" cy="775597"/>
          </a:xfrm>
          <a:prstGeom prst="roundRect">
            <a:avLst>
              <a:gd name="adj" fmla="val 26200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ПРЕДСТАВИТЕЛИ АДМИНИСТРАЦИИ </a:t>
            </a:r>
            <a:r>
              <a:rPr kumimoji="0" lang="ru-RU" sz="11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ГОРОДА </a:t>
            </a:r>
            <a:r>
              <a:rPr kumimoji="0" lang="ru-RU" sz="11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ЩИГРЫ</a:t>
            </a:r>
            <a:endParaRPr kumimoji="0" lang="ru-RU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="" xmlns:a16="http://schemas.microsoft.com/office/drawing/2014/main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516337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состав рабочей группы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="" xmlns:a16="http://schemas.microsoft.com/office/drawing/2014/main" id="{B54F722C-2069-3D02-CFC9-7B8A4D82B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17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4B40DCB-4C31-03F5-B5B8-282F39AA97FE}"/>
              </a:ext>
            </a:extLst>
          </p:cNvPr>
          <p:cNvSpPr txBox="1"/>
          <p:nvPr/>
        </p:nvSpPr>
        <p:spPr>
          <a:xfrm>
            <a:off x="2996415" y="2596603"/>
            <a:ext cx="2024606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Черников Сергей Анатольевич</a:t>
            </a:r>
            <a:endParaRPr lang="x-none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694DB7C7-429D-AAE0-DF5B-BE58CD71E43A}"/>
              </a:ext>
            </a:extLst>
          </p:cNvPr>
          <p:cNvSpPr txBox="1"/>
          <p:nvPr/>
        </p:nvSpPr>
        <p:spPr>
          <a:xfrm>
            <a:off x="2910718" y="3065318"/>
            <a:ext cx="219600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900" b="1" dirty="0">
                <a:latin typeface="Arial" panose="020B0604020202020204" pitchFamily="34" charset="0"/>
                <a:cs typeface="Arial" panose="020B0604020202020204" pitchFamily="34" charset="0"/>
              </a:rPr>
              <a:t>глава города Щигры</a:t>
            </a:r>
            <a:endParaRPr lang="x-none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E1976251-BD4D-13F1-EFD4-B46D4764B256}"/>
              </a:ext>
            </a:extLst>
          </p:cNvPr>
          <p:cNvSpPr txBox="1"/>
          <p:nvPr/>
        </p:nvSpPr>
        <p:spPr>
          <a:xfrm>
            <a:off x="7525381" y="2796013"/>
            <a:ext cx="219600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Евдокимова Ирина Валерьевна</a:t>
            </a:r>
            <a:endParaRPr lang="x-none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D0022D57-D8A2-B1D0-233D-597BE273DF86}"/>
              </a:ext>
            </a:extLst>
          </p:cNvPr>
          <p:cNvSpPr txBox="1"/>
          <p:nvPr/>
        </p:nvSpPr>
        <p:spPr>
          <a:xfrm>
            <a:off x="7671214" y="3246389"/>
            <a:ext cx="1984062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900" b="1" dirty="0">
                <a:latin typeface="Arial" panose="020B0604020202020204" pitchFamily="34" charset="0"/>
                <a:cs typeface="Arial" panose="020B0604020202020204" pitchFamily="34" charset="0"/>
              </a:rPr>
              <a:t>заместитель главы города Щигры, начальник финансово-экономического управления</a:t>
            </a:r>
            <a:endParaRPr lang="x-none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Скругленный прямоугольник 30">
            <a:extLst>
              <a:ext uri="{FF2B5EF4-FFF2-40B4-BE49-F238E27FC236}">
                <a16:creationId xmlns="" xmlns:a16="http://schemas.microsoft.com/office/drawing/2014/main" id="{A12F499E-F54D-B300-3108-B922DB39BF1B}"/>
              </a:ext>
            </a:extLst>
          </p:cNvPr>
          <p:cNvSpPr/>
          <p:nvPr/>
        </p:nvSpPr>
        <p:spPr>
          <a:xfrm>
            <a:off x="794999" y="899205"/>
            <a:ext cx="551343" cy="551343"/>
          </a:xfrm>
          <a:prstGeom prst="roundRect">
            <a:avLst>
              <a:gd name="adj" fmla="val 50000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36D9CDDB-E9D5-565C-BD28-8C61EB0F6DF3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ГОРОДА ЩИГРЫ</a:t>
            </a:r>
          </a:p>
        </p:txBody>
      </p:sp>
      <p:pic>
        <p:nvPicPr>
          <p:cNvPr id="34" name="Рисунок 33" descr="Телефонная трубка со сплошной заливкой">
            <a:extLst>
              <a:ext uri="{FF2B5EF4-FFF2-40B4-BE49-F238E27FC236}">
                <a16:creationId xmlns="" xmlns:a16="http://schemas.microsoft.com/office/drawing/2014/main" id="{5DAB3068-C1FE-43FC-8F3F-500FD1AE7C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8410" y="5133893"/>
            <a:ext cx="284319" cy="284319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02B917FA-78D7-4FDB-8AEA-5D35EA975E1B}"/>
              </a:ext>
            </a:extLst>
          </p:cNvPr>
          <p:cNvSpPr txBox="1"/>
          <p:nvPr/>
        </p:nvSpPr>
        <p:spPr>
          <a:xfrm>
            <a:off x="1385185" y="5194409"/>
            <a:ext cx="120924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+ 7 (47145) 4 -14-74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6" name="Рисунок 35" descr="Конверт со сплошной заливкой">
            <a:extLst>
              <a:ext uri="{FF2B5EF4-FFF2-40B4-BE49-F238E27FC236}">
                <a16:creationId xmlns="" xmlns:a16="http://schemas.microsoft.com/office/drawing/2014/main" id="{CCBAAAA8-B0E0-4FDF-9740-DA3A98E98D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8410" y="5609946"/>
            <a:ext cx="300513" cy="300513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EEC8B77D-E0D5-494F-8E04-FF250BDCA320}"/>
              </a:ext>
            </a:extLst>
          </p:cNvPr>
          <p:cNvSpPr txBox="1"/>
          <p:nvPr/>
        </p:nvSpPr>
        <p:spPr>
          <a:xfrm>
            <a:off x="1300329" y="5689647"/>
            <a:ext cx="200396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sergeychernikov2012@yandex.ru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9" name="Рисунок 38">
            <a:hlinkClick r:id="rId7"/>
            <a:extLst>
              <a:ext uri="{FF2B5EF4-FFF2-40B4-BE49-F238E27FC236}">
                <a16:creationId xmlns="" xmlns:a16="http://schemas.microsoft.com/office/drawing/2014/main" id="{371BC08F-557B-4F12-9E22-97715AE9C9F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11563" y="5150289"/>
            <a:ext cx="365238" cy="365238"/>
          </a:xfrm>
          <a:prstGeom prst="rect">
            <a:avLst/>
          </a:prstGeom>
        </p:spPr>
      </p:pic>
      <p:pic>
        <p:nvPicPr>
          <p:cNvPr id="41" name="Рисунок 40">
            <a:hlinkClick r:id="rId9"/>
            <a:extLst>
              <a:ext uri="{FF2B5EF4-FFF2-40B4-BE49-F238E27FC236}">
                <a16:creationId xmlns="" xmlns:a16="http://schemas.microsoft.com/office/drawing/2014/main" id="{E15D49EF-76B2-4142-B111-24B7DFDEC70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919753" y="5133893"/>
            <a:ext cx="365239" cy="365239"/>
          </a:xfrm>
          <a:prstGeom prst="rect">
            <a:avLst/>
          </a:prstGeom>
        </p:spPr>
      </p:pic>
      <p:pic>
        <p:nvPicPr>
          <p:cNvPr id="42" name="Рисунок 41" descr="Телефонная трубка со сплошной заливкой">
            <a:extLst>
              <a:ext uri="{FF2B5EF4-FFF2-40B4-BE49-F238E27FC236}">
                <a16:creationId xmlns="" xmlns:a16="http://schemas.microsoft.com/office/drawing/2014/main" id="{125C809D-FA9E-461B-840B-D4CCA49302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36021" y="5170105"/>
            <a:ext cx="284319" cy="284319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E8595A67-C25D-4345-84D0-5229C7F09AEA}"/>
              </a:ext>
            </a:extLst>
          </p:cNvPr>
          <p:cNvSpPr txBox="1"/>
          <p:nvPr/>
        </p:nvSpPr>
        <p:spPr>
          <a:xfrm>
            <a:off x="6002796" y="5230621"/>
            <a:ext cx="120924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+ 7 (47145) 4-47-01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4" name="Рисунок 43" descr="Конверт со сплошной заливкой">
            <a:extLst>
              <a:ext uri="{FF2B5EF4-FFF2-40B4-BE49-F238E27FC236}">
                <a16:creationId xmlns="" xmlns:a16="http://schemas.microsoft.com/office/drawing/2014/main" id="{70E087B7-278E-4617-B02B-262E7DD7BB2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536021" y="5646158"/>
            <a:ext cx="300513" cy="300513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="" xmlns:a16="http://schemas.microsoft.com/office/drawing/2014/main" id="{DDE0A904-47D4-4271-820A-F6C04B6C91D4}"/>
              </a:ext>
            </a:extLst>
          </p:cNvPr>
          <p:cNvSpPr txBox="1"/>
          <p:nvPr/>
        </p:nvSpPr>
        <p:spPr>
          <a:xfrm>
            <a:off x="6002795" y="5718078"/>
            <a:ext cx="142015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uf_shigry@mail.ru,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="" xmlns:a16="http://schemas.microsoft.com/office/drawing/2014/main" id="{80A62DB8-8485-446C-810A-06333699F050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l="409" t="1874" r="2617" b="4013"/>
          <a:stretch>
            <a:fillRect/>
          </a:stretch>
        </p:blipFill>
        <p:spPr>
          <a:xfrm>
            <a:off x="636872" y="2279176"/>
            <a:ext cx="2338124" cy="2626348"/>
          </a:xfrm>
          <a:custGeom>
            <a:avLst/>
            <a:gdLst>
              <a:gd name="connsiteX0" fmla="*/ 230305 w 2338124"/>
              <a:gd name="connsiteY0" fmla="*/ 0 h 2626348"/>
              <a:gd name="connsiteX1" fmla="*/ 2338124 w 2338124"/>
              <a:gd name="connsiteY1" fmla="*/ 0 h 2626348"/>
              <a:gd name="connsiteX2" fmla="*/ 2338124 w 2338124"/>
              <a:gd name="connsiteY2" fmla="*/ 2626348 h 2626348"/>
              <a:gd name="connsiteX3" fmla="*/ 230305 w 2338124"/>
              <a:gd name="connsiteY3" fmla="*/ 2626348 h 2626348"/>
              <a:gd name="connsiteX4" fmla="*/ 0 w 2338124"/>
              <a:gd name="connsiteY4" fmla="*/ 2396043 h 2626348"/>
              <a:gd name="connsiteX5" fmla="*/ 0 w 2338124"/>
              <a:gd name="connsiteY5" fmla="*/ 230305 h 2626348"/>
              <a:gd name="connsiteX6" fmla="*/ 230305 w 2338124"/>
              <a:gd name="connsiteY6" fmla="*/ 0 h 2626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38124" h="2626348">
                <a:moveTo>
                  <a:pt x="230305" y="0"/>
                </a:moveTo>
                <a:lnTo>
                  <a:pt x="2338124" y="0"/>
                </a:lnTo>
                <a:lnTo>
                  <a:pt x="2338124" y="2626348"/>
                </a:lnTo>
                <a:lnTo>
                  <a:pt x="230305" y="2626348"/>
                </a:lnTo>
                <a:cubicBezTo>
                  <a:pt x="103111" y="2626348"/>
                  <a:pt x="0" y="2523237"/>
                  <a:pt x="0" y="2396043"/>
                </a:cubicBezTo>
                <a:lnTo>
                  <a:pt x="0" y="230305"/>
                </a:lnTo>
                <a:cubicBezTo>
                  <a:pt x="0" y="103111"/>
                  <a:pt x="103111" y="0"/>
                  <a:pt x="230305" y="0"/>
                </a:cubicBezTo>
                <a:close/>
              </a:path>
            </a:pathLst>
          </a:custGeom>
        </p:spPr>
      </p:pic>
      <p:pic>
        <p:nvPicPr>
          <p:cNvPr id="32" name="Picture 3">
            <a:extLst>
              <a:ext uri="{FF2B5EF4-FFF2-40B4-BE49-F238E27FC236}">
                <a16:creationId xmlns="" xmlns:a16="http://schemas.microsoft.com/office/drawing/2014/main" id="{88626CB8-612D-4DD0-9FE9-575278261D1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7" t="5331" r="6437" b="2861"/>
          <a:stretch/>
        </p:blipFill>
        <p:spPr bwMode="auto">
          <a:xfrm>
            <a:off x="906334" y="968261"/>
            <a:ext cx="320978" cy="435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5035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912D699B-3924-518D-6259-49B5096496FC}"/>
              </a:ext>
            </a:extLst>
          </p:cNvPr>
          <p:cNvSpPr txBox="1"/>
          <p:nvPr/>
        </p:nvSpPr>
        <p:spPr>
          <a:xfrm>
            <a:off x="615310" y="609094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КОНТАКТЫ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="" xmlns:a16="http://schemas.microsoft.com/office/drawing/2014/main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757166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контакты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="" xmlns:a16="http://schemas.microsoft.com/office/drawing/2014/main" id="{B54F722C-2069-3D02-CFC9-7B8A4D82B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18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431947E-13F9-C9BD-AE42-EE617AC7D38A}"/>
              </a:ext>
            </a:extLst>
          </p:cNvPr>
          <p:cNvSpPr txBox="1"/>
          <p:nvPr/>
        </p:nvSpPr>
        <p:spPr>
          <a:xfrm>
            <a:off x="583163" y="6484150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ГОРОДА ЩИГРЫ</a:t>
            </a:r>
          </a:p>
        </p:txBody>
      </p:sp>
      <p:sp>
        <p:nvSpPr>
          <p:cNvPr id="92" name="Скругленный прямоугольник 91">
            <a:extLst>
              <a:ext uri="{FF2B5EF4-FFF2-40B4-BE49-F238E27FC236}">
                <a16:creationId xmlns="" xmlns:a16="http://schemas.microsoft.com/office/drawing/2014/main" id="{43CFB82D-B6E0-4602-D294-1E834D997346}"/>
              </a:ext>
            </a:extLst>
          </p:cNvPr>
          <p:cNvSpPr/>
          <p:nvPr/>
        </p:nvSpPr>
        <p:spPr>
          <a:xfrm>
            <a:off x="370068" y="1420631"/>
            <a:ext cx="4497842" cy="1530000"/>
          </a:xfrm>
          <a:prstGeom prst="roundRect">
            <a:avLst>
              <a:gd name="adj" fmla="val 17397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93" name="TextBox 92">
            <a:extLst>
              <a:ext uri="{FF2B5EF4-FFF2-40B4-BE49-F238E27FC236}">
                <a16:creationId xmlns="" xmlns:a16="http://schemas.microsoft.com/office/drawing/2014/main" id="{34C27CBF-BE07-07F1-AC06-BD6A89B9C6B3}"/>
              </a:ext>
            </a:extLst>
          </p:cNvPr>
          <p:cNvSpPr txBox="1"/>
          <p:nvPr/>
        </p:nvSpPr>
        <p:spPr>
          <a:xfrm>
            <a:off x="615876" y="1659887"/>
            <a:ext cx="2275483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АО «Корпорация развития Курской области»</a:t>
            </a:r>
            <a:endParaRPr lang="x-none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Скругленный прямоугольник 94">
            <a:extLst>
              <a:ext uri="{FF2B5EF4-FFF2-40B4-BE49-F238E27FC236}">
                <a16:creationId xmlns="" xmlns:a16="http://schemas.microsoft.com/office/drawing/2014/main" id="{AA2070FC-B2AE-831D-D4F9-D130744CB387}"/>
              </a:ext>
            </a:extLst>
          </p:cNvPr>
          <p:cNvSpPr/>
          <p:nvPr/>
        </p:nvSpPr>
        <p:spPr>
          <a:xfrm>
            <a:off x="370068" y="3140346"/>
            <a:ext cx="4497842" cy="1530000"/>
          </a:xfrm>
          <a:prstGeom prst="roundRect">
            <a:avLst>
              <a:gd name="adj" fmla="val 17397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96" name="Рисунок 95" descr="Маркер со сплошной заливкой">
            <a:extLst>
              <a:ext uri="{FF2B5EF4-FFF2-40B4-BE49-F238E27FC236}">
                <a16:creationId xmlns="" xmlns:a16="http://schemas.microsoft.com/office/drawing/2014/main" id="{AA3C7A9D-0CD2-B002-37C0-492EAB8069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15876" y="2255047"/>
            <a:ext cx="180000" cy="180000"/>
          </a:xfrm>
          <a:prstGeom prst="rect">
            <a:avLst/>
          </a:prstGeom>
        </p:spPr>
      </p:pic>
      <p:pic>
        <p:nvPicPr>
          <p:cNvPr id="97" name="Рисунок 96" descr="Телефонная трубка со сплошной заливкой">
            <a:extLst>
              <a:ext uri="{FF2B5EF4-FFF2-40B4-BE49-F238E27FC236}">
                <a16:creationId xmlns="" xmlns:a16="http://schemas.microsoft.com/office/drawing/2014/main" id="{5FD3091E-30D1-1898-AF91-772644E197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891359" y="2255047"/>
            <a:ext cx="180000" cy="180000"/>
          </a:xfrm>
          <a:prstGeom prst="rect">
            <a:avLst/>
          </a:prstGeom>
        </p:spPr>
      </p:pic>
      <p:pic>
        <p:nvPicPr>
          <p:cNvPr id="98" name="Рисунок 97" descr="Конверт со сплошной заливкой">
            <a:extLst>
              <a:ext uri="{FF2B5EF4-FFF2-40B4-BE49-F238E27FC236}">
                <a16:creationId xmlns="" xmlns:a16="http://schemas.microsoft.com/office/drawing/2014/main" id="{4731CE34-B72C-34A9-AE0D-CFCA7D786FD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891359" y="2539639"/>
            <a:ext cx="180000" cy="180000"/>
          </a:xfrm>
          <a:prstGeom prst="rect">
            <a:avLst/>
          </a:prstGeom>
        </p:spPr>
      </p:pic>
      <p:sp>
        <p:nvSpPr>
          <p:cNvPr id="99" name="TextBox 98">
            <a:extLst>
              <a:ext uri="{FF2B5EF4-FFF2-40B4-BE49-F238E27FC236}">
                <a16:creationId xmlns="" xmlns:a16="http://schemas.microsoft.com/office/drawing/2014/main" id="{2F2B9486-26DF-374A-FFFA-6392A5B5FAA8}"/>
              </a:ext>
            </a:extLst>
          </p:cNvPr>
          <p:cNvSpPr txBox="1"/>
          <p:nvPr/>
        </p:nvSpPr>
        <p:spPr>
          <a:xfrm>
            <a:off x="899866" y="2275797"/>
            <a:ext cx="181083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305000 Курская область, г. Курск, ул. Димитрова, д. 59</a:t>
            </a:r>
            <a:endParaRPr lang="x-none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="" xmlns:a16="http://schemas.microsoft.com/office/drawing/2014/main" id="{5E102E39-639E-3C66-DA5E-C210980FCAF4}"/>
              </a:ext>
            </a:extLst>
          </p:cNvPr>
          <p:cNvSpPr txBox="1"/>
          <p:nvPr/>
        </p:nvSpPr>
        <p:spPr>
          <a:xfrm>
            <a:off x="3236820" y="2275797"/>
            <a:ext cx="120924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+ 7 (4712) 70-70-47</a:t>
            </a:r>
            <a:endParaRPr lang="x-none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="" xmlns:a16="http://schemas.microsoft.com/office/drawing/2014/main" id="{43C4A894-8B64-3AFF-9699-BF3CB1DC5528}"/>
              </a:ext>
            </a:extLst>
          </p:cNvPr>
          <p:cNvSpPr txBox="1"/>
          <p:nvPr/>
        </p:nvSpPr>
        <p:spPr>
          <a:xfrm>
            <a:off x="3236820" y="2566377"/>
            <a:ext cx="120924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info@kursk.in</a:t>
            </a:r>
            <a:endParaRPr lang="x-none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" name="Скругленный прямоугольник 101">
            <a:extLst>
              <a:ext uri="{FF2B5EF4-FFF2-40B4-BE49-F238E27FC236}">
                <a16:creationId xmlns="" xmlns:a16="http://schemas.microsoft.com/office/drawing/2014/main" id="{D76D3B17-D1DC-4C2D-0858-016C18C26F0A}"/>
              </a:ext>
            </a:extLst>
          </p:cNvPr>
          <p:cNvSpPr/>
          <p:nvPr/>
        </p:nvSpPr>
        <p:spPr>
          <a:xfrm>
            <a:off x="5113718" y="1434279"/>
            <a:ext cx="4497842" cy="1530000"/>
          </a:xfrm>
          <a:prstGeom prst="roundRect">
            <a:avLst>
              <a:gd name="adj" fmla="val 17263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03" name="TextBox 102">
            <a:extLst>
              <a:ext uri="{FF2B5EF4-FFF2-40B4-BE49-F238E27FC236}">
                <a16:creationId xmlns="" xmlns:a16="http://schemas.microsoft.com/office/drawing/2014/main" id="{DD6D9819-4A1F-9F5A-6D0B-B65AE8044B91}"/>
              </a:ext>
            </a:extLst>
          </p:cNvPr>
          <p:cNvSpPr txBox="1"/>
          <p:nvPr/>
        </p:nvSpPr>
        <p:spPr>
          <a:xfrm>
            <a:off x="5393153" y="3264193"/>
            <a:ext cx="3367976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экономического развития Курской области (управление инвестиционной политики и </a:t>
            </a:r>
            <a:r>
              <a:rPr lang="ru-RU" sz="1100" b="1" dirty="0" err="1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гчп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x-none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4" name="Рисунок 103" descr="Телефонная трубка со сплошной заливкой">
            <a:extLst>
              <a:ext uri="{FF2B5EF4-FFF2-40B4-BE49-F238E27FC236}">
                <a16:creationId xmlns="" xmlns:a16="http://schemas.microsoft.com/office/drawing/2014/main" id="{6E463AA3-4DC9-E904-A89C-90569C2A2FE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811045" y="2269975"/>
            <a:ext cx="180000" cy="180000"/>
          </a:xfrm>
          <a:prstGeom prst="rect">
            <a:avLst/>
          </a:prstGeom>
        </p:spPr>
      </p:pic>
      <p:sp>
        <p:nvSpPr>
          <p:cNvPr id="105" name="TextBox 104">
            <a:extLst>
              <a:ext uri="{FF2B5EF4-FFF2-40B4-BE49-F238E27FC236}">
                <a16:creationId xmlns="" xmlns:a16="http://schemas.microsoft.com/office/drawing/2014/main" id="{EB2D7B61-649A-1419-25DD-524D69E49D41}"/>
              </a:ext>
            </a:extLst>
          </p:cNvPr>
          <p:cNvSpPr txBox="1"/>
          <p:nvPr/>
        </p:nvSpPr>
        <p:spPr>
          <a:xfrm>
            <a:off x="8156506" y="3958737"/>
            <a:ext cx="120924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+ 7 (4712) 33-07-50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="" xmlns:a16="http://schemas.microsoft.com/office/drawing/2014/main" id="{7CE70322-5299-BAFB-9D25-A77A515063F3}"/>
              </a:ext>
            </a:extLst>
          </p:cNvPr>
          <p:cNvSpPr txBox="1"/>
          <p:nvPr/>
        </p:nvSpPr>
        <p:spPr>
          <a:xfrm>
            <a:off x="615310" y="3374134"/>
            <a:ext cx="4080741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Приёмная главы города Щигры</a:t>
            </a:r>
            <a:endParaRPr lang="x-none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1" name="Рисунок 110" descr="Маркер со сплошной заливкой">
            <a:extLst>
              <a:ext uri="{FF2B5EF4-FFF2-40B4-BE49-F238E27FC236}">
                <a16:creationId xmlns="" xmlns:a16="http://schemas.microsoft.com/office/drawing/2014/main" id="{92658D91-4F1A-1013-617D-AC88E6FD41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15876" y="3969294"/>
            <a:ext cx="180000" cy="180000"/>
          </a:xfrm>
          <a:prstGeom prst="rect">
            <a:avLst/>
          </a:prstGeom>
        </p:spPr>
      </p:pic>
      <p:pic>
        <p:nvPicPr>
          <p:cNvPr id="112" name="Рисунок 111" descr="Телефонная трубка со сплошной заливкой">
            <a:extLst>
              <a:ext uri="{FF2B5EF4-FFF2-40B4-BE49-F238E27FC236}">
                <a16:creationId xmlns="" xmlns:a16="http://schemas.microsoft.com/office/drawing/2014/main" id="{5944BED6-27AA-8456-5FE5-59D0D2C718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891359" y="3969294"/>
            <a:ext cx="180000" cy="180000"/>
          </a:xfrm>
          <a:prstGeom prst="rect">
            <a:avLst/>
          </a:prstGeom>
        </p:spPr>
      </p:pic>
      <p:pic>
        <p:nvPicPr>
          <p:cNvPr id="113" name="Рисунок 112" descr="Конверт со сплошной заливкой">
            <a:extLst>
              <a:ext uri="{FF2B5EF4-FFF2-40B4-BE49-F238E27FC236}">
                <a16:creationId xmlns="" xmlns:a16="http://schemas.microsoft.com/office/drawing/2014/main" id="{E947C747-D55E-C59C-CF17-86D66C0DC7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891359" y="4253886"/>
            <a:ext cx="180000" cy="180000"/>
          </a:xfrm>
          <a:prstGeom prst="rect">
            <a:avLst/>
          </a:prstGeom>
        </p:spPr>
      </p:pic>
      <p:sp>
        <p:nvSpPr>
          <p:cNvPr id="114" name="TextBox 113">
            <a:extLst>
              <a:ext uri="{FF2B5EF4-FFF2-40B4-BE49-F238E27FC236}">
                <a16:creationId xmlns="" xmlns:a16="http://schemas.microsoft.com/office/drawing/2014/main" id="{E506FE83-E43F-D5FE-C569-AAFD741095BB}"/>
              </a:ext>
            </a:extLst>
          </p:cNvPr>
          <p:cNvSpPr txBox="1"/>
          <p:nvPr/>
        </p:nvSpPr>
        <p:spPr>
          <a:xfrm>
            <a:off x="899866" y="3990044"/>
            <a:ext cx="181083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 Щигры Курской области, ул. Большевиков, д. 22.</a:t>
            </a:r>
            <a:endParaRPr lang="x-none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="" xmlns:a16="http://schemas.microsoft.com/office/drawing/2014/main" id="{50529039-4229-11E7-959A-27667A61D1C6}"/>
              </a:ext>
            </a:extLst>
          </p:cNvPr>
          <p:cNvSpPr txBox="1"/>
          <p:nvPr/>
        </p:nvSpPr>
        <p:spPr>
          <a:xfrm>
            <a:off x="3236819" y="3990044"/>
            <a:ext cx="120924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+ 7 (47145) 4-14-69</a:t>
            </a:r>
            <a:endParaRPr lang="x-none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="" xmlns:a16="http://schemas.microsoft.com/office/drawing/2014/main" id="{279D6FDC-FDEE-BD4F-4A25-B7646B86629F}"/>
              </a:ext>
            </a:extLst>
          </p:cNvPr>
          <p:cNvSpPr txBox="1"/>
          <p:nvPr/>
        </p:nvSpPr>
        <p:spPr>
          <a:xfrm>
            <a:off x="3236819" y="4280624"/>
            <a:ext cx="1370691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ec.uf_shigry@mail.ru</a:t>
            </a:r>
            <a:endParaRPr lang="x-none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3" name="Рисунок 122" descr="Конверт со сплошной заливкой">
            <a:extLst>
              <a:ext uri="{FF2B5EF4-FFF2-40B4-BE49-F238E27FC236}">
                <a16:creationId xmlns="" xmlns:a16="http://schemas.microsoft.com/office/drawing/2014/main" id="{CC37DAF8-D2ED-1E08-BC5E-D17357E7DAA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=""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811045" y="2560349"/>
            <a:ext cx="180000" cy="180000"/>
          </a:xfrm>
          <a:prstGeom prst="rect">
            <a:avLst/>
          </a:prstGeom>
        </p:spPr>
      </p:pic>
      <p:sp>
        <p:nvSpPr>
          <p:cNvPr id="124" name="TextBox 123">
            <a:extLst>
              <a:ext uri="{FF2B5EF4-FFF2-40B4-BE49-F238E27FC236}">
                <a16:creationId xmlns="" xmlns:a16="http://schemas.microsoft.com/office/drawing/2014/main" id="{F3CE63E3-54E5-AE2A-240A-3A0666F88A26}"/>
              </a:ext>
            </a:extLst>
          </p:cNvPr>
          <p:cNvSpPr txBox="1"/>
          <p:nvPr/>
        </p:nvSpPr>
        <p:spPr>
          <a:xfrm>
            <a:off x="8156506" y="2296507"/>
            <a:ext cx="120924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+7 (4712) 54-07-06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5" name="TextBox 124">
            <a:extLst>
              <a:ext uri="{FF2B5EF4-FFF2-40B4-BE49-F238E27FC236}">
                <a16:creationId xmlns="" xmlns:a16="http://schemas.microsoft.com/office/drawing/2014/main" id="{08B959E2-D59B-C8AE-5076-93CE546FF814}"/>
              </a:ext>
            </a:extLst>
          </p:cNvPr>
          <p:cNvSpPr txBox="1"/>
          <p:nvPr/>
        </p:nvSpPr>
        <p:spPr>
          <a:xfrm>
            <a:off x="8156506" y="2587087"/>
            <a:ext cx="158537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cpp46@mail.ru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Скругленный прямоугольник 101">
            <a:extLst>
              <a:ext uri="{FF2B5EF4-FFF2-40B4-BE49-F238E27FC236}">
                <a16:creationId xmlns="" xmlns:a16="http://schemas.microsoft.com/office/drawing/2014/main" id="{C1BB89A4-980F-45AB-B5A4-AAFA0DA9F987}"/>
              </a:ext>
            </a:extLst>
          </p:cNvPr>
          <p:cNvSpPr/>
          <p:nvPr/>
        </p:nvSpPr>
        <p:spPr>
          <a:xfrm>
            <a:off x="5140280" y="3110270"/>
            <a:ext cx="4497842" cy="1530000"/>
          </a:xfrm>
          <a:prstGeom prst="roundRect">
            <a:avLst>
              <a:gd name="adj" fmla="val 17263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48" name="TextBox 47">
            <a:extLst>
              <a:ext uri="{FF2B5EF4-FFF2-40B4-BE49-F238E27FC236}">
                <a16:creationId xmlns="" xmlns:a16="http://schemas.microsoft.com/office/drawing/2014/main" id="{27FD5952-51F2-4683-8140-351AB1E04653}"/>
              </a:ext>
            </a:extLst>
          </p:cNvPr>
          <p:cNvSpPr txBox="1"/>
          <p:nvPr/>
        </p:nvSpPr>
        <p:spPr>
          <a:xfrm>
            <a:off x="5498167" y="1740111"/>
            <a:ext cx="336797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 «Мой Бизнес» Курской области</a:t>
            </a:r>
            <a:endParaRPr lang="x-none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9" name="Рисунок 48" descr="Телефонная трубка со сплошной заливкой">
            <a:extLst>
              <a:ext uri="{FF2B5EF4-FFF2-40B4-BE49-F238E27FC236}">
                <a16:creationId xmlns="" xmlns:a16="http://schemas.microsoft.com/office/drawing/2014/main" id="{FB0DDDD3-373C-4C44-A6F5-A928B36514A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811045" y="3952056"/>
            <a:ext cx="180000" cy="180000"/>
          </a:xfrm>
          <a:prstGeom prst="rect">
            <a:avLst/>
          </a:prstGeom>
        </p:spPr>
      </p:pic>
      <p:pic>
        <p:nvPicPr>
          <p:cNvPr id="52" name="Рисунок 51" descr="Конверт со сплошной заливкой">
            <a:extLst>
              <a:ext uri="{FF2B5EF4-FFF2-40B4-BE49-F238E27FC236}">
                <a16:creationId xmlns="" xmlns:a16="http://schemas.microsoft.com/office/drawing/2014/main" id="{18C23AA5-A044-407F-94D5-D18E4831F1B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=""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811045" y="4242430"/>
            <a:ext cx="180000" cy="180000"/>
          </a:xfrm>
          <a:prstGeom prst="rect">
            <a:avLst/>
          </a:prstGeom>
        </p:spPr>
      </p:pic>
      <p:sp>
        <p:nvSpPr>
          <p:cNvPr id="54" name="TextBox 53">
            <a:extLst>
              <a:ext uri="{FF2B5EF4-FFF2-40B4-BE49-F238E27FC236}">
                <a16:creationId xmlns="" xmlns:a16="http://schemas.microsoft.com/office/drawing/2014/main" id="{6A4137D5-FCC7-48E7-8B9E-0E8E085C8FDE}"/>
              </a:ext>
            </a:extLst>
          </p:cNvPr>
          <p:cNvSpPr txBox="1"/>
          <p:nvPr/>
        </p:nvSpPr>
        <p:spPr>
          <a:xfrm>
            <a:off x="8156506" y="4269168"/>
            <a:ext cx="158537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r.econom@rkursk.ru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5" name="Рисунок 54" descr="Маркер со сплошной заливкой">
            <a:extLst>
              <a:ext uri="{FF2B5EF4-FFF2-40B4-BE49-F238E27FC236}">
                <a16:creationId xmlns="" xmlns:a16="http://schemas.microsoft.com/office/drawing/2014/main" id="{97263154-63B5-4926-944C-1DC4412205F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=""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393153" y="2427869"/>
            <a:ext cx="222218" cy="222218"/>
          </a:xfrm>
          <a:prstGeom prst="rect">
            <a:avLst/>
          </a:prstGeom>
        </p:spPr>
      </p:pic>
      <p:pic>
        <p:nvPicPr>
          <p:cNvPr id="56" name="Рисунок 55" descr="Маркер со сплошной заливкой">
            <a:extLst>
              <a:ext uri="{FF2B5EF4-FFF2-40B4-BE49-F238E27FC236}">
                <a16:creationId xmlns="" xmlns:a16="http://schemas.microsoft.com/office/drawing/2014/main" id="{42B31318-F5B8-47CA-AEB1-D6BEC51B58A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=""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400897" y="4017731"/>
            <a:ext cx="242331" cy="242331"/>
          </a:xfrm>
          <a:prstGeom prst="rect">
            <a:avLst/>
          </a:prstGeom>
        </p:spPr>
      </p:pic>
      <p:sp>
        <p:nvSpPr>
          <p:cNvPr id="57" name="TextBox 56">
            <a:extLst>
              <a:ext uri="{FF2B5EF4-FFF2-40B4-BE49-F238E27FC236}">
                <a16:creationId xmlns="" xmlns:a16="http://schemas.microsoft.com/office/drawing/2014/main" id="{8528266F-EDEE-4045-9F72-3008FF858C78}"/>
              </a:ext>
            </a:extLst>
          </p:cNvPr>
          <p:cNvSpPr txBox="1"/>
          <p:nvPr/>
        </p:nvSpPr>
        <p:spPr>
          <a:xfrm>
            <a:off x="5725959" y="2421064"/>
            <a:ext cx="158537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305000, г. Курск, ул. Горького, д. 34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="" xmlns:a16="http://schemas.microsoft.com/office/drawing/2014/main" id="{25694EF2-14C9-431E-AAAB-D11D87CCD079}"/>
              </a:ext>
            </a:extLst>
          </p:cNvPr>
          <p:cNvSpPr txBox="1"/>
          <p:nvPr/>
        </p:nvSpPr>
        <p:spPr>
          <a:xfrm>
            <a:off x="5725959" y="4036638"/>
            <a:ext cx="158537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305007, г. Курск, ул. </a:t>
            </a:r>
            <a:r>
              <a:rPr lang="ru-RU" sz="900" b="1" dirty="0" err="1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Моковская</a:t>
            </a:r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д. 11а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74092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F427946F-179A-49B4-0BB0-96B2051D4ABE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@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МАТЕРИАЛ ПОДГОТОВЛЕН МИНИСТЕРСТВОМ ЭКОНОМИЧЕСКОГО РАЗВИТИЯ КУРСКОЙ ОБЛАСТИ</a:t>
            </a: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="" xmlns:a16="http://schemas.microsoft.com/office/drawing/2014/main" id="{5F0592A3-CCBC-26A7-8134-12102FCA435F}"/>
              </a:ext>
            </a:extLst>
          </p:cNvPr>
          <p:cNvSpPr/>
          <p:nvPr/>
        </p:nvSpPr>
        <p:spPr>
          <a:xfrm>
            <a:off x="7613351" y="158307"/>
            <a:ext cx="2153465" cy="727622"/>
          </a:xfrm>
          <a:prstGeom prst="roundRect">
            <a:avLst>
              <a:gd name="adj" fmla="val 27462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720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Курская область</a:t>
            </a:r>
            <a:endParaRPr kumimoji="0" lang="x-none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="" xmlns:a16="http://schemas.microsoft.com/office/drawing/2014/main" id="{CBF2EC44-B93A-6DD0-E7E6-F2814E9FD082}"/>
              </a:ext>
            </a:extLst>
          </p:cNvPr>
          <p:cNvSpPr/>
          <p:nvPr/>
        </p:nvSpPr>
        <p:spPr>
          <a:xfrm>
            <a:off x="9039194" y="158307"/>
            <a:ext cx="727622" cy="727622"/>
          </a:xfrm>
          <a:prstGeom prst="roundRect">
            <a:avLst>
              <a:gd name="adj" fmla="val 28568"/>
            </a:avLst>
          </a:prstGeom>
          <a:solidFill>
            <a:srgbClr val="FEFEFE"/>
          </a:solidFill>
          <a:ln>
            <a:noFill/>
          </a:ln>
          <a:effectLst>
            <a:outerShdw blurRad="106087" sx="89633" sy="89633" algn="ctr" rotWithShape="0">
              <a:prstClr val="black">
                <a:alpha val="92292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8" name="Рисунок 7" descr="Изображение выглядит как корона, дизайн, иллюстрация&#10;&#10;Автоматически созданное описание">
            <a:extLst>
              <a:ext uri="{FF2B5EF4-FFF2-40B4-BE49-F238E27FC236}">
                <a16:creationId xmlns="" xmlns:a16="http://schemas.microsoft.com/office/drawing/2014/main" id="{5DF69267-6C5B-8359-AC53-115BDC2CDB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5650" y="224205"/>
            <a:ext cx="434709" cy="56874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BF41634F-B590-1C7B-2CDF-507C1847707F}"/>
              </a:ext>
            </a:extLst>
          </p:cNvPr>
          <p:cNvSpPr txBox="1"/>
          <p:nvPr/>
        </p:nvSpPr>
        <p:spPr>
          <a:xfrm>
            <a:off x="9290859" y="459640"/>
            <a:ext cx="22429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x-none" sz="300" b="1" dirty="0">
                <a:latin typeface="Arial" panose="020B0604020202020204" pitchFamily="34" charset="0"/>
                <a:cs typeface="Arial" panose="020B0604020202020204" pitchFamily="34" charset="0"/>
              </a:rPr>
              <a:t>поместить герб области</a:t>
            </a:r>
          </a:p>
        </p:txBody>
      </p:sp>
      <p:pic>
        <p:nvPicPr>
          <p:cNvPr id="43" name="Рисунок 42">
            <a:extLst>
              <a:ext uri="{FF2B5EF4-FFF2-40B4-BE49-F238E27FC236}">
                <a16:creationId xmlns="" xmlns:a16="http://schemas.microsoft.com/office/drawing/2014/main" id="{17BCCFE7-4C69-4A38-B71D-94742CA3A2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725" y="1520670"/>
            <a:ext cx="2179629" cy="2529400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="" xmlns:a16="http://schemas.microsoft.com/office/drawing/2014/main" id="{2F7CA71F-F748-493A-B790-FB2F135A0B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2116" y="225098"/>
            <a:ext cx="581778" cy="59404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F7729731-0EE4-4CC6-9079-D60B1F5593D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616" t="17194" r="1616" b="18177"/>
          <a:stretch>
            <a:fillRect/>
          </a:stretch>
        </p:blipFill>
        <p:spPr>
          <a:xfrm>
            <a:off x="536897" y="1325461"/>
            <a:ext cx="6392411" cy="3095537"/>
          </a:xfrm>
          <a:custGeom>
            <a:avLst/>
            <a:gdLst>
              <a:gd name="connsiteX0" fmla="*/ 515933 w 6392411"/>
              <a:gd name="connsiteY0" fmla="*/ 0 h 3095537"/>
              <a:gd name="connsiteX1" fmla="*/ 5876478 w 6392411"/>
              <a:gd name="connsiteY1" fmla="*/ 0 h 3095537"/>
              <a:gd name="connsiteX2" fmla="*/ 6392411 w 6392411"/>
              <a:gd name="connsiteY2" fmla="*/ 515933 h 3095537"/>
              <a:gd name="connsiteX3" fmla="*/ 6392411 w 6392411"/>
              <a:gd name="connsiteY3" fmla="*/ 2579604 h 3095537"/>
              <a:gd name="connsiteX4" fmla="*/ 5876478 w 6392411"/>
              <a:gd name="connsiteY4" fmla="*/ 3095537 h 3095537"/>
              <a:gd name="connsiteX5" fmla="*/ 515933 w 6392411"/>
              <a:gd name="connsiteY5" fmla="*/ 3095537 h 3095537"/>
              <a:gd name="connsiteX6" fmla="*/ 0 w 6392411"/>
              <a:gd name="connsiteY6" fmla="*/ 2579604 h 3095537"/>
              <a:gd name="connsiteX7" fmla="*/ 0 w 6392411"/>
              <a:gd name="connsiteY7" fmla="*/ 515933 h 3095537"/>
              <a:gd name="connsiteX8" fmla="*/ 515933 w 6392411"/>
              <a:gd name="connsiteY8" fmla="*/ 0 h 3095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92411" h="3095537">
                <a:moveTo>
                  <a:pt x="515933" y="0"/>
                </a:moveTo>
                <a:lnTo>
                  <a:pt x="5876478" y="0"/>
                </a:lnTo>
                <a:cubicBezTo>
                  <a:pt x="6161420" y="0"/>
                  <a:pt x="6392411" y="230991"/>
                  <a:pt x="6392411" y="515933"/>
                </a:cubicBezTo>
                <a:lnTo>
                  <a:pt x="6392411" y="2579604"/>
                </a:lnTo>
                <a:cubicBezTo>
                  <a:pt x="6392411" y="2864546"/>
                  <a:pt x="6161420" y="3095537"/>
                  <a:pt x="5876478" y="3095537"/>
                </a:cubicBezTo>
                <a:lnTo>
                  <a:pt x="515933" y="3095537"/>
                </a:lnTo>
                <a:cubicBezTo>
                  <a:pt x="230991" y="3095537"/>
                  <a:pt x="0" y="2864546"/>
                  <a:pt x="0" y="2579604"/>
                </a:cubicBezTo>
                <a:lnTo>
                  <a:pt x="0" y="515933"/>
                </a:lnTo>
                <a:cubicBezTo>
                  <a:pt x="0" y="230991"/>
                  <a:pt x="230991" y="0"/>
                  <a:pt x="515933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4685270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rId2" action="ppaction://hlinksldjump"/>
            <a:extLst>
              <a:ext uri="{FF2B5EF4-FFF2-40B4-BE49-F238E27FC236}">
                <a16:creationId xmlns="" xmlns:a16="http://schemas.microsoft.com/office/drawing/2014/main" id="{CD619759-1B46-A085-9BEA-16699177FCA2}"/>
              </a:ext>
            </a:extLst>
          </p:cNvPr>
          <p:cNvSpPr/>
          <p:nvPr/>
        </p:nvSpPr>
        <p:spPr>
          <a:xfrm>
            <a:off x="626295" y="1256553"/>
            <a:ext cx="1218137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преимущества 03</a:t>
            </a:r>
          </a:p>
        </p:txBody>
      </p:sp>
      <p:sp>
        <p:nvSpPr>
          <p:cNvPr id="4" name="Скругленный прямоугольник 3">
            <a:hlinkClick r:id="rId3" action="ppaction://hlinksldjump"/>
            <a:extLst>
              <a:ext uri="{FF2B5EF4-FFF2-40B4-BE49-F238E27FC236}">
                <a16:creationId xmlns="" xmlns:a16="http://schemas.microsoft.com/office/drawing/2014/main" id="{D51024F0-9D24-278C-D9DB-39D994889EE0}"/>
              </a:ext>
            </a:extLst>
          </p:cNvPr>
          <p:cNvSpPr/>
          <p:nvPr/>
        </p:nvSpPr>
        <p:spPr>
          <a:xfrm>
            <a:off x="1955516" y="1256553"/>
            <a:ext cx="1600989" cy="273844"/>
          </a:xfrm>
          <a:prstGeom prst="roundRect">
            <a:avLst>
              <a:gd name="adj" fmla="val 50000"/>
            </a:avLst>
          </a:prstGeom>
          <a:noFill/>
          <a:ln>
            <a:solidFill>
              <a:srgbClr val="4756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общая харакетристика 04</a:t>
            </a:r>
          </a:p>
        </p:txBody>
      </p:sp>
      <p:sp>
        <p:nvSpPr>
          <p:cNvPr id="5" name="Скругленный прямоугольник 4">
            <a:hlinkClick r:id="rId4" action="ppaction://hlinksldjump"/>
            <a:extLst>
              <a:ext uri="{FF2B5EF4-FFF2-40B4-BE49-F238E27FC236}">
                <a16:creationId xmlns="" xmlns:a16="http://schemas.microsoft.com/office/drawing/2014/main" id="{423D2437-C0F6-9708-77C8-032917A40141}"/>
              </a:ext>
            </a:extLst>
          </p:cNvPr>
          <p:cNvSpPr/>
          <p:nvPr/>
        </p:nvSpPr>
        <p:spPr>
          <a:xfrm>
            <a:off x="3666868" y="1256553"/>
            <a:ext cx="2503559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социально-экономические показатели 05</a:t>
            </a:r>
          </a:p>
        </p:txBody>
      </p:sp>
      <p:sp>
        <p:nvSpPr>
          <p:cNvPr id="6" name="Скругленный прямоугольник 5">
            <a:hlinkClick r:id="rId5" action="ppaction://hlinksldjump"/>
            <a:extLst>
              <a:ext uri="{FF2B5EF4-FFF2-40B4-BE49-F238E27FC236}">
                <a16:creationId xmlns="" xmlns:a16="http://schemas.microsoft.com/office/drawing/2014/main" id="{21175DD6-94A0-75A6-331B-67372335298F}"/>
              </a:ext>
            </a:extLst>
          </p:cNvPr>
          <p:cNvSpPr/>
          <p:nvPr/>
        </p:nvSpPr>
        <p:spPr>
          <a:xfrm>
            <a:off x="6280790" y="1256553"/>
            <a:ext cx="2077412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занятость и доходы населения 06</a:t>
            </a:r>
          </a:p>
        </p:txBody>
      </p:sp>
      <p:sp>
        <p:nvSpPr>
          <p:cNvPr id="8" name="Скругленный прямоугольник 7">
            <a:hlinkClick r:id="rId6" action="ppaction://hlinksldjump"/>
            <a:extLst>
              <a:ext uri="{FF2B5EF4-FFF2-40B4-BE49-F238E27FC236}">
                <a16:creationId xmlns="" xmlns:a16="http://schemas.microsoft.com/office/drawing/2014/main" id="{20389F1A-D8FC-11F4-6D65-354585768368}"/>
              </a:ext>
            </a:extLst>
          </p:cNvPr>
          <p:cNvSpPr/>
          <p:nvPr/>
        </p:nvSpPr>
        <p:spPr>
          <a:xfrm>
            <a:off x="8487593" y="1256553"/>
            <a:ext cx="1292402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ресурсная база 07</a:t>
            </a:r>
          </a:p>
        </p:txBody>
      </p:sp>
      <p:sp>
        <p:nvSpPr>
          <p:cNvPr id="9" name="Скругленный прямоугольник 8">
            <a:hlinkClick r:id="rId7" action="ppaction://hlinksldjump"/>
            <a:extLst>
              <a:ext uri="{FF2B5EF4-FFF2-40B4-BE49-F238E27FC236}">
                <a16:creationId xmlns="" xmlns:a16="http://schemas.microsoft.com/office/drawing/2014/main" id="{0F9D25A8-FC83-176F-1592-722175E65FB5}"/>
              </a:ext>
            </a:extLst>
          </p:cNvPr>
          <p:cNvSpPr/>
          <p:nvPr/>
        </p:nvSpPr>
        <p:spPr>
          <a:xfrm>
            <a:off x="626295" y="1632123"/>
            <a:ext cx="2028480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социальная инфраструктура 08</a:t>
            </a:r>
          </a:p>
        </p:txBody>
      </p:sp>
      <p:sp>
        <p:nvSpPr>
          <p:cNvPr id="11" name="Скругленный прямоугольник 10">
            <a:hlinkClick r:id="rId8" action="ppaction://hlinksldjump"/>
            <a:extLst>
              <a:ext uri="{FF2B5EF4-FFF2-40B4-BE49-F238E27FC236}">
                <a16:creationId xmlns="" xmlns:a16="http://schemas.microsoft.com/office/drawing/2014/main" id="{DD96DA17-C3E8-B4A8-5FEE-D24D66394911}"/>
              </a:ext>
            </a:extLst>
          </p:cNvPr>
          <p:cNvSpPr/>
          <p:nvPr/>
        </p:nvSpPr>
        <p:spPr>
          <a:xfrm>
            <a:off x="2769373" y="1632123"/>
            <a:ext cx="1336125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качество жизни 09</a:t>
            </a:r>
          </a:p>
        </p:txBody>
      </p:sp>
      <p:sp>
        <p:nvSpPr>
          <p:cNvPr id="14" name="Скругленный прямоугольник 13">
            <a:hlinkClick r:id="rId9" action="ppaction://hlinksldjump"/>
            <a:extLst>
              <a:ext uri="{FF2B5EF4-FFF2-40B4-BE49-F238E27FC236}">
                <a16:creationId xmlns="" xmlns:a16="http://schemas.microsoft.com/office/drawing/2014/main" id="{D4234885-2CC9-FBA4-82F4-03F3F6FAF1A2}"/>
              </a:ext>
            </a:extLst>
          </p:cNvPr>
          <p:cNvSpPr/>
          <p:nvPr/>
        </p:nvSpPr>
        <p:spPr>
          <a:xfrm>
            <a:off x="4207920" y="1641204"/>
            <a:ext cx="860332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туризм 11</a:t>
            </a:r>
          </a:p>
        </p:txBody>
      </p:sp>
      <p:sp>
        <p:nvSpPr>
          <p:cNvPr id="28" name="Скругленный прямоугольник 27">
            <a:hlinkClick r:id="rId10" action="ppaction://hlinksldjump"/>
            <a:extLst>
              <a:ext uri="{FF2B5EF4-FFF2-40B4-BE49-F238E27FC236}">
                <a16:creationId xmlns="" xmlns:a16="http://schemas.microsoft.com/office/drawing/2014/main" id="{29CB1A23-A8E5-A885-CE49-DE27A6210219}"/>
              </a:ext>
            </a:extLst>
          </p:cNvPr>
          <p:cNvSpPr/>
          <p:nvPr/>
        </p:nvSpPr>
        <p:spPr>
          <a:xfrm>
            <a:off x="5105416" y="1643397"/>
            <a:ext cx="1741690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организации 24</a:t>
            </a:r>
          </a:p>
        </p:txBody>
      </p:sp>
      <p:sp>
        <p:nvSpPr>
          <p:cNvPr id="30" name="Скругленный прямоугольник 29">
            <a:hlinkClick r:id="rId11" action="ppaction://hlinksldjump"/>
            <a:extLst>
              <a:ext uri="{FF2B5EF4-FFF2-40B4-BE49-F238E27FC236}">
                <a16:creationId xmlns="" xmlns:a16="http://schemas.microsoft.com/office/drawing/2014/main" id="{9E42F679-B67E-2B36-9053-A009E24085BE}"/>
              </a:ext>
            </a:extLst>
          </p:cNvPr>
          <p:cNvSpPr/>
          <p:nvPr/>
        </p:nvSpPr>
        <p:spPr>
          <a:xfrm>
            <a:off x="626294" y="2041899"/>
            <a:ext cx="2738112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реализуемые инвестиционные проекты 27</a:t>
            </a:r>
          </a:p>
        </p:txBody>
      </p:sp>
      <p:sp>
        <p:nvSpPr>
          <p:cNvPr id="31" name="Скругленный прямоугольник 30">
            <a:hlinkClick r:id="rId12" action="ppaction://hlinksldjump"/>
            <a:extLst>
              <a:ext uri="{FF2B5EF4-FFF2-40B4-BE49-F238E27FC236}">
                <a16:creationId xmlns="" xmlns:a16="http://schemas.microsoft.com/office/drawing/2014/main" id="{9E53BF86-1510-F8F5-9329-DC7C0BBD49F9}"/>
              </a:ext>
            </a:extLst>
          </p:cNvPr>
          <p:cNvSpPr/>
          <p:nvPr/>
        </p:nvSpPr>
        <p:spPr>
          <a:xfrm>
            <a:off x="3437435" y="2041899"/>
            <a:ext cx="1841976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инвестиционные ниши 28</a:t>
            </a:r>
          </a:p>
        </p:txBody>
      </p:sp>
      <p:sp>
        <p:nvSpPr>
          <p:cNvPr id="33" name="Скругленный прямоугольник 32">
            <a:hlinkClick r:id="rId13" action="ppaction://hlinksldjump"/>
            <a:extLst>
              <a:ext uri="{FF2B5EF4-FFF2-40B4-BE49-F238E27FC236}">
                <a16:creationId xmlns="" xmlns:a16="http://schemas.microsoft.com/office/drawing/2014/main" id="{30167278-D764-DCFC-2F5E-16D4076AD1D6}"/>
              </a:ext>
            </a:extLst>
          </p:cNvPr>
          <p:cNvSpPr/>
          <p:nvPr/>
        </p:nvSpPr>
        <p:spPr>
          <a:xfrm>
            <a:off x="5378856" y="2041899"/>
            <a:ext cx="2414306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свободные инвестиционные площадки 31</a:t>
            </a:r>
          </a:p>
        </p:txBody>
      </p:sp>
      <p:sp>
        <p:nvSpPr>
          <p:cNvPr id="34" name="Скругленный прямоугольник 33">
            <a:hlinkClick r:id="rId14" action="ppaction://hlinksldjump"/>
            <a:extLst>
              <a:ext uri="{FF2B5EF4-FFF2-40B4-BE49-F238E27FC236}">
                <a16:creationId xmlns="" xmlns:a16="http://schemas.microsoft.com/office/drawing/2014/main" id="{C5F7063F-CAAD-7F9A-7DB5-AB1DA07FCC1E}"/>
              </a:ext>
            </a:extLst>
          </p:cNvPr>
          <p:cNvSpPr/>
          <p:nvPr/>
        </p:nvSpPr>
        <p:spPr>
          <a:xfrm>
            <a:off x="7828864" y="2035483"/>
            <a:ext cx="1594921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меры господдержки 33</a:t>
            </a:r>
          </a:p>
        </p:txBody>
      </p:sp>
      <p:sp>
        <p:nvSpPr>
          <p:cNvPr id="37" name="Скругленный прямоугольник 36">
            <a:hlinkClick r:id="rId15" action="ppaction://hlinksldjump"/>
            <a:extLst>
              <a:ext uri="{FF2B5EF4-FFF2-40B4-BE49-F238E27FC236}">
                <a16:creationId xmlns="" xmlns:a16="http://schemas.microsoft.com/office/drawing/2014/main" id="{47CB25E6-C738-DA08-23FB-0FEDD7D0C73A}"/>
              </a:ext>
            </a:extLst>
          </p:cNvPr>
          <p:cNvSpPr/>
          <p:nvPr/>
        </p:nvSpPr>
        <p:spPr>
          <a:xfrm>
            <a:off x="639218" y="2446238"/>
            <a:ext cx="980605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контакты 37</a:t>
            </a:r>
          </a:p>
        </p:txBody>
      </p:sp>
      <p:sp>
        <p:nvSpPr>
          <p:cNvPr id="51" name="Номер слайда 50">
            <a:extLst>
              <a:ext uri="{FF2B5EF4-FFF2-40B4-BE49-F238E27FC236}">
                <a16:creationId xmlns="" xmlns:a16="http://schemas.microsoft.com/office/drawing/2014/main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2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Скругленный прямоугольник 14">
            <a:hlinkClick r:id="rId16" action="ppaction://hlinksldjump"/>
            <a:extLst>
              <a:ext uri="{FF2B5EF4-FFF2-40B4-BE49-F238E27FC236}">
                <a16:creationId xmlns="" xmlns:a16="http://schemas.microsoft.com/office/drawing/2014/main" id="{795F0490-A705-4B6C-7CFA-B866052CC901}"/>
              </a:ext>
            </a:extLst>
          </p:cNvPr>
          <p:cNvSpPr/>
          <p:nvPr/>
        </p:nvSpPr>
        <p:spPr>
          <a:xfrm>
            <a:off x="6884270" y="1640046"/>
            <a:ext cx="1841976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специализация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города </a:t>
            </a:r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="" xmlns:a16="http://schemas.microsoft.com/office/drawing/2014/main" id="{5CED2FFE-BE20-C9FC-C4FE-C7A93E57A3E0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@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МАТЕРИАЛ ПОДГОТОВЛЕН МИНИСТЕРСТВОМ ЭКОНОМИЧЕСКОГО РАЗВИТИЯ КУРСКОЙ ОБЛАСТИ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="" xmlns:a16="http://schemas.microsoft.com/office/drawing/2014/main" id="{B946CC3B-E7A5-5DAB-47AC-C99330C4DCF6}"/>
              </a:ext>
            </a:extLst>
          </p:cNvPr>
          <p:cNvSpPr txBox="1"/>
          <p:nvPr/>
        </p:nvSpPr>
        <p:spPr>
          <a:xfrm>
            <a:off x="639218" y="2960045"/>
            <a:ext cx="7317882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24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ГОРОДА ЩИГРЫ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Скругленный прямоугольник 2">
            <a:extLst>
              <a:ext uri="{FF2B5EF4-FFF2-40B4-BE49-F238E27FC236}">
                <a16:creationId xmlns="" xmlns:a16="http://schemas.microsoft.com/office/drawing/2014/main" id="{82AD1CC4-F5F3-D50B-AD27-5325F86B9A2D}"/>
              </a:ext>
            </a:extLst>
          </p:cNvPr>
          <p:cNvSpPr/>
          <p:nvPr/>
        </p:nvSpPr>
        <p:spPr>
          <a:xfrm>
            <a:off x="7613351" y="158307"/>
            <a:ext cx="2153465" cy="727622"/>
          </a:xfrm>
          <a:prstGeom prst="roundRect">
            <a:avLst>
              <a:gd name="adj" fmla="val 27462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720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НАИМЕНОВАНИЕ ВАШЕЙ ОБЛАСТИ</a:t>
            </a:r>
            <a:endParaRPr kumimoji="0" lang="x-none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Скругленный прямоугольник 9">
            <a:extLst>
              <a:ext uri="{FF2B5EF4-FFF2-40B4-BE49-F238E27FC236}">
                <a16:creationId xmlns="" xmlns:a16="http://schemas.microsoft.com/office/drawing/2014/main" id="{7FD2F0FA-09C3-9ABB-A3C2-00048CBF7399}"/>
              </a:ext>
            </a:extLst>
          </p:cNvPr>
          <p:cNvSpPr/>
          <p:nvPr/>
        </p:nvSpPr>
        <p:spPr>
          <a:xfrm>
            <a:off x="9039194" y="158307"/>
            <a:ext cx="727622" cy="727622"/>
          </a:xfrm>
          <a:prstGeom prst="roundRect">
            <a:avLst>
              <a:gd name="adj" fmla="val 28568"/>
            </a:avLst>
          </a:prstGeom>
          <a:solidFill>
            <a:srgbClr val="FEFEFE"/>
          </a:solidFill>
          <a:ln>
            <a:noFill/>
          </a:ln>
          <a:effectLst>
            <a:outerShdw blurRad="106087" sx="89633" sy="89633" algn="ctr" rotWithShape="0">
              <a:prstClr val="black">
                <a:alpha val="92292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49FA224B-9BC2-5081-3E3B-A8535B72A299}"/>
              </a:ext>
            </a:extLst>
          </p:cNvPr>
          <p:cNvSpPr txBox="1"/>
          <p:nvPr/>
        </p:nvSpPr>
        <p:spPr>
          <a:xfrm>
            <a:off x="9290859" y="459640"/>
            <a:ext cx="22429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x-none" sz="300" b="1" dirty="0">
                <a:latin typeface="Arial" panose="020B0604020202020204" pitchFamily="34" charset="0"/>
                <a:cs typeface="Arial" panose="020B0604020202020204" pitchFamily="34" charset="0"/>
              </a:rPr>
              <a:t>поместить герб области</a:t>
            </a:r>
          </a:p>
        </p:txBody>
      </p:sp>
      <p:pic>
        <p:nvPicPr>
          <p:cNvPr id="48" name="Рисунок 47">
            <a:extLst>
              <a:ext uri="{FF2B5EF4-FFF2-40B4-BE49-F238E27FC236}">
                <a16:creationId xmlns="" xmlns:a16="http://schemas.microsoft.com/office/drawing/2014/main" id="{6E87ED6D-D28E-4BB9-BC59-B05D8DF4C4D5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112116" y="225098"/>
            <a:ext cx="581778" cy="59404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3A482F9B-95E8-4529-9D82-03F01D2828AE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221540" y="3698709"/>
            <a:ext cx="4712563" cy="2668588"/>
          </a:xfrm>
          <a:prstGeom prst="rect">
            <a:avLst/>
          </a:prstGeom>
        </p:spPr>
      </p:pic>
      <p:sp>
        <p:nvSpPr>
          <p:cNvPr id="19" name="Полилиния: фигура 18">
            <a:extLst>
              <a:ext uri="{FF2B5EF4-FFF2-40B4-BE49-F238E27FC236}">
                <a16:creationId xmlns="" xmlns:a16="http://schemas.microsoft.com/office/drawing/2014/main" id="{917A6387-58F1-466F-8C78-9451A3C78563}"/>
              </a:ext>
            </a:extLst>
          </p:cNvPr>
          <p:cNvSpPr/>
          <p:nvPr/>
        </p:nvSpPr>
        <p:spPr>
          <a:xfrm>
            <a:off x="639218" y="3762887"/>
            <a:ext cx="4058617" cy="893003"/>
          </a:xfrm>
          <a:custGeom>
            <a:avLst/>
            <a:gdLst>
              <a:gd name="connsiteX0" fmla="*/ 3604334 w 3604334"/>
              <a:gd name="connsiteY0" fmla="*/ 1233996 h 1233996"/>
              <a:gd name="connsiteX1" fmla="*/ 2681057 w 3604334"/>
              <a:gd name="connsiteY1" fmla="*/ 0 h 1233996"/>
              <a:gd name="connsiteX2" fmla="*/ 0 w 3604334"/>
              <a:gd name="connsiteY2" fmla="*/ 8877 h 1233996"/>
              <a:gd name="connsiteX3" fmla="*/ 0 w 3604334"/>
              <a:gd name="connsiteY3" fmla="*/ 17755 h 1233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4334" h="1233996">
                <a:moveTo>
                  <a:pt x="3604334" y="1233996"/>
                </a:moveTo>
                <a:lnTo>
                  <a:pt x="2681057" y="0"/>
                </a:lnTo>
                <a:lnTo>
                  <a:pt x="0" y="8877"/>
                </a:lnTo>
                <a:lnTo>
                  <a:pt x="0" y="17755"/>
                </a:lnTo>
              </a:path>
            </a:pathLst>
          </a:cu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>
            <a:extLst>
              <a:ext uri="{FF2B5EF4-FFF2-40B4-BE49-F238E27FC236}">
                <a16:creationId xmlns="" xmlns:a16="http://schemas.microsoft.com/office/drawing/2014/main" id="{84D98534-3BB1-420F-9B5E-9EC3ABC7C9A7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577821" y="4461191"/>
            <a:ext cx="628803" cy="406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0032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extLst>
              <a:ext uri="{FF2B5EF4-FFF2-40B4-BE49-F238E27FC236}">
                <a16:creationId xmlns="" xmlns:a16="http://schemas.microsoft.com/office/drawing/2014/main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048070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x-none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преимущества</a:t>
            </a:r>
          </a:p>
        </p:txBody>
      </p:sp>
      <p:sp>
        <p:nvSpPr>
          <p:cNvPr id="51" name="Номер слайда 50">
            <a:extLst>
              <a:ext uri="{FF2B5EF4-FFF2-40B4-BE49-F238E27FC236}">
                <a16:creationId xmlns="" xmlns:a16="http://schemas.microsoft.com/office/drawing/2014/main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3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Скругленный прямоугольник 54">
            <a:extLst>
              <a:ext uri="{FF2B5EF4-FFF2-40B4-BE49-F238E27FC236}">
                <a16:creationId xmlns="" xmlns:a16="http://schemas.microsoft.com/office/drawing/2014/main" id="{CE42141F-7D98-843D-EDCA-082C3B2A782D}"/>
              </a:ext>
            </a:extLst>
          </p:cNvPr>
          <p:cNvSpPr/>
          <p:nvPr/>
        </p:nvSpPr>
        <p:spPr>
          <a:xfrm>
            <a:off x="3522847" y="1401546"/>
            <a:ext cx="2154686" cy="2027453"/>
          </a:xfrm>
          <a:prstGeom prst="roundRect">
            <a:avLst>
              <a:gd name="adj" fmla="val 12112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1" name="Скругленный прямоугольник 70">
            <a:extLst>
              <a:ext uri="{FF2B5EF4-FFF2-40B4-BE49-F238E27FC236}">
                <a16:creationId xmlns="" xmlns:a16="http://schemas.microsoft.com/office/drawing/2014/main" id="{D510CA90-BCEA-DCF2-1BEF-005A50692AF5}"/>
              </a:ext>
            </a:extLst>
          </p:cNvPr>
          <p:cNvSpPr/>
          <p:nvPr/>
        </p:nvSpPr>
        <p:spPr>
          <a:xfrm>
            <a:off x="627016" y="1401546"/>
            <a:ext cx="2780405" cy="2027453"/>
          </a:xfrm>
          <a:prstGeom prst="roundRect">
            <a:avLst>
              <a:gd name="adj" fmla="val 11277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2" name="Скругленный прямоугольник 71">
            <a:extLst>
              <a:ext uri="{FF2B5EF4-FFF2-40B4-BE49-F238E27FC236}">
                <a16:creationId xmlns="" xmlns:a16="http://schemas.microsoft.com/office/drawing/2014/main" id="{1FEA1B35-77E4-A172-D1A3-AE89EA44D200}"/>
              </a:ext>
            </a:extLst>
          </p:cNvPr>
          <p:cNvSpPr/>
          <p:nvPr/>
        </p:nvSpPr>
        <p:spPr>
          <a:xfrm>
            <a:off x="5795703" y="1401546"/>
            <a:ext cx="3991893" cy="2027453"/>
          </a:xfrm>
          <a:prstGeom prst="roundRect">
            <a:avLst>
              <a:gd name="adj" fmla="val 11163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4" name="Скругленный прямоугольник 73">
            <a:extLst>
              <a:ext uri="{FF2B5EF4-FFF2-40B4-BE49-F238E27FC236}">
                <a16:creationId xmlns="" xmlns:a16="http://schemas.microsoft.com/office/drawing/2014/main" id="{02110037-3A58-CDB8-8B41-6D6ADB92766C}"/>
              </a:ext>
            </a:extLst>
          </p:cNvPr>
          <p:cNvSpPr/>
          <p:nvPr/>
        </p:nvSpPr>
        <p:spPr>
          <a:xfrm>
            <a:off x="2177876" y="3541703"/>
            <a:ext cx="2319363" cy="2027453"/>
          </a:xfrm>
          <a:prstGeom prst="roundRect">
            <a:avLst>
              <a:gd name="adj" fmla="val 11878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5" name="Скругленный прямоугольник 74">
            <a:extLst>
              <a:ext uri="{FF2B5EF4-FFF2-40B4-BE49-F238E27FC236}">
                <a16:creationId xmlns="" xmlns:a16="http://schemas.microsoft.com/office/drawing/2014/main" id="{7AF33646-60BD-565C-82E8-1721DFF34B21}"/>
              </a:ext>
            </a:extLst>
          </p:cNvPr>
          <p:cNvSpPr/>
          <p:nvPr/>
        </p:nvSpPr>
        <p:spPr>
          <a:xfrm>
            <a:off x="627016" y="3541702"/>
            <a:ext cx="1432688" cy="2027453"/>
          </a:xfrm>
          <a:prstGeom prst="roundRect">
            <a:avLst>
              <a:gd name="adj" fmla="val 14882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6" name="Скругленный прямоугольник 75">
            <a:extLst>
              <a:ext uri="{FF2B5EF4-FFF2-40B4-BE49-F238E27FC236}">
                <a16:creationId xmlns="" xmlns:a16="http://schemas.microsoft.com/office/drawing/2014/main" id="{A7518F92-BC1F-8F09-057D-3379ABC330B5}"/>
              </a:ext>
            </a:extLst>
          </p:cNvPr>
          <p:cNvSpPr/>
          <p:nvPr/>
        </p:nvSpPr>
        <p:spPr>
          <a:xfrm>
            <a:off x="4615409" y="3541701"/>
            <a:ext cx="1921439" cy="2027453"/>
          </a:xfrm>
          <a:prstGeom prst="roundRect">
            <a:avLst>
              <a:gd name="adj" fmla="val 11838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7" name="Скругленный прямоугольник 76">
            <a:extLst>
              <a:ext uri="{FF2B5EF4-FFF2-40B4-BE49-F238E27FC236}">
                <a16:creationId xmlns="" xmlns:a16="http://schemas.microsoft.com/office/drawing/2014/main" id="{2F86149C-6AAD-8DFE-9767-9DE085BAF799}"/>
              </a:ext>
            </a:extLst>
          </p:cNvPr>
          <p:cNvSpPr/>
          <p:nvPr/>
        </p:nvSpPr>
        <p:spPr>
          <a:xfrm>
            <a:off x="6655020" y="3541701"/>
            <a:ext cx="3132576" cy="2027453"/>
          </a:xfrm>
          <a:prstGeom prst="roundRect">
            <a:avLst>
              <a:gd name="adj" fmla="val 11752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9" name="TextBox 78">
            <a:extLst>
              <a:ext uri="{FF2B5EF4-FFF2-40B4-BE49-F238E27FC236}">
                <a16:creationId xmlns="" xmlns:a16="http://schemas.microsoft.com/office/drawing/2014/main" id="{0331F979-738B-01C4-AFA1-59731AB9D8AB}"/>
              </a:ext>
            </a:extLst>
          </p:cNvPr>
          <p:cNvSpPr txBox="1"/>
          <p:nvPr/>
        </p:nvSpPr>
        <p:spPr>
          <a:xfrm>
            <a:off x="767976" y="1770321"/>
            <a:ext cx="2497240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РАЗВИТЫЙ СЕКТОР ОБРАБАТЫВАЮЩЕЙ ПРОМЫШЛЕННОСТИ </a:t>
            </a:r>
          </a:p>
          <a:p>
            <a:endParaRPr lang="ru-RU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Объем производства промышленной продукции, выпускаемой предприятиями города, в 2023 году составил 5 млрд. 375 млн. рублей</a:t>
            </a:r>
            <a:endParaRPr lang="x-none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="" xmlns:a16="http://schemas.microsoft.com/office/drawing/2014/main" id="{6EEE53E6-9FE9-C585-387D-DE93FBD4D4A8}"/>
              </a:ext>
            </a:extLst>
          </p:cNvPr>
          <p:cNvSpPr txBox="1"/>
          <p:nvPr/>
        </p:nvSpPr>
        <p:spPr>
          <a:xfrm>
            <a:off x="3667145" y="1822802"/>
            <a:ext cx="1695867" cy="1184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ТРАНСПОРТНАЯ </a:t>
            </a:r>
          </a:p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ДОСТУПНОСТЬ </a:t>
            </a:r>
          </a:p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ГОРОДА</a:t>
            </a:r>
          </a:p>
          <a:p>
            <a:endParaRPr lang="ru-RU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Ж/</a:t>
            </a:r>
            <a:r>
              <a:rPr lang="ru-RU" sz="11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ru-RU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автомобильный транспорт</a:t>
            </a:r>
            <a:endParaRPr lang="x-none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="" xmlns:a16="http://schemas.microsoft.com/office/drawing/2014/main" id="{EBE19CD4-5254-3EFD-22F9-39923BAB964A}"/>
              </a:ext>
            </a:extLst>
          </p:cNvPr>
          <p:cNvSpPr txBox="1"/>
          <p:nvPr/>
        </p:nvSpPr>
        <p:spPr>
          <a:xfrm>
            <a:off x="853312" y="4123977"/>
            <a:ext cx="978538" cy="1184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БОГАТОЕ ИСТОРИКО-КУЛЬТУРНОЕ НАСЛЕДИЕ </a:t>
            </a:r>
            <a:b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Город основан в </a:t>
            </a:r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XVII </a:t>
            </a:r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веке</a:t>
            </a:r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="" xmlns:a16="http://schemas.microsoft.com/office/drawing/2014/main" id="{164C09F4-F102-F31C-7FF3-D3B5C78C77BF}"/>
              </a:ext>
            </a:extLst>
          </p:cNvPr>
          <p:cNvSpPr txBox="1"/>
          <p:nvPr/>
        </p:nvSpPr>
        <p:spPr>
          <a:xfrm>
            <a:off x="2389516" y="4087808"/>
            <a:ext cx="1896081" cy="1184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РАЗВИТЫЙ ТУРИСТИЧЕСКИЙ ПОТЕНЦИАЛ</a:t>
            </a:r>
          </a:p>
          <a:p>
            <a:endParaRPr lang="ru-RU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городе развит как пешеходный, так и автотуризм</a:t>
            </a:r>
            <a:endParaRPr lang="x-none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="" xmlns:a16="http://schemas.microsoft.com/office/drawing/2014/main" id="{0DB3605F-5D1F-38C2-F7AE-FD1D0A54328C}"/>
              </a:ext>
            </a:extLst>
          </p:cNvPr>
          <p:cNvSpPr txBox="1"/>
          <p:nvPr/>
        </p:nvSpPr>
        <p:spPr>
          <a:xfrm>
            <a:off x="4742512" y="4046735"/>
            <a:ext cx="1607413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БЛАГОПРИЯТНЫЙ ИНВЕСТИЦИОННЫЙ КЛИМАТ</a:t>
            </a:r>
            <a:endParaRPr lang="ru-RU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удельном весе по объёму инвестиций в Курской области город занимает 8 место</a:t>
            </a:r>
            <a:endParaRPr lang="x-none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="" xmlns:a16="http://schemas.microsoft.com/office/drawing/2014/main" id="{6970BDB9-6572-B7E0-9276-A5A584F6DB98}"/>
              </a:ext>
            </a:extLst>
          </p:cNvPr>
          <p:cNvSpPr txBox="1"/>
          <p:nvPr/>
        </p:nvSpPr>
        <p:spPr>
          <a:xfrm>
            <a:off x="6022194" y="2108875"/>
            <a:ext cx="2788032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РАЗВИТЫЙ СЕКТОР ТОРГОВЛИ</a:t>
            </a:r>
          </a:p>
          <a:p>
            <a:endParaRPr lang="ru-RU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Оборот розничной торговли в 2023 году составил 113,6%</a:t>
            </a:r>
            <a:endParaRPr lang="x-none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="" xmlns:a16="http://schemas.microsoft.com/office/drawing/2014/main" id="{A85F3027-8E92-FCDF-0FB4-B90608BF66B3}"/>
              </a:ext>
            </a:extLst>
          </p:cNvPr>
          <p:cNvSpPr txBox="1"/>
          <p:nvPr/>
        </p:nvSpPr>
        <p:spPr>
          <a:xfrm>
            <a:off x="6881574" y="4131374"/>
            <a:ext cx="2463761" cy="1184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ГОТОВЫЕ ИНВЕСТИЦИОННЫЕ ПРЕДЛОЖЕНИЯ</a:t>
            </a:r>
          </a:p>
          <a:p>
            <a:endParaRPr lang="ru-RU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территории города имеются свободные инвестиционные площадки по разные сферы деятельности </a:t>
            </a:r>
            <a:endParaRPr lang="x-none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 descr="Производство со сплошной заливкой">
            <a:extLst>
              <a:ext uri="{FF2B5EF4-FFF2-40B4-BE49-F238E27FC236}">
                <a16:creationId xmlns="" xmlns:a16="http://schemas.microsoft.com/office/drawing/2014/main" id="{A7171B6C-EB0E-44BD-864B-013B993BED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60630" y="1554054"/>
            <a:ext cx="317061" cy="317061"/>
          </a:xfrm>
          <a:prstGeom prst="rect">
            <a:avLst/>
          </a:prstGeom>
        </p:spPr>
      </p:pic>
      <p:pic>
        <p:nvPicPr>
          <p:cNvPr id="7" name="Рисунок 6" descr="Линейчатая диаграмма со сплошной заливкой">
            <a:extLst>
              <a:ext uri="{FF2B5EF4-FFF2-40B4-BE49-F238E27FC236}">
                <a16:creationId xmlns="" xmlns:a16="http://schemas.microsoft.com/office/drawing/2014/main" id="{29725ACB-265F-F2E5-C2BB-002238ACB7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278984" y="3695923"/>
            <a:ext cx="361736" cy="361736"/>
          </a:xfrm>
          <a:prstGeom prst="rect">
            <a:avLst/>
          </a:prstGeom>
        </p:spPr>
      </p:pic>
      <p:pic>
        <p:nvPicPr>
          <p:cNvPr id="9" name="Рисунок 8" descr="Ракета со сплошной заливкой">
            <a:extLst>
              <a:ext uri="{FF2B5EF4-FFF2-40B4-BE49-F238E27FC236}">
                <a16:creationId xmlns="" xmlns:a16="http://schemas.microsoft.com/office/drawing/2014/main" id="{79C47C02-F045-DB00-ED8E-FA048A96B42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022194" y="3708143"/>
            <a:ext cx="342359" cy="342359"/>
          </a:xfrm>
          <a:prstGeom prst="rect">
            <a:avLst/>
          </a:prstGeom>
        </p:spPr>
      </p:pic>
      <p:pic>
        <p:nvPicPr>
          <p:cNvPr id="11" name="Рисунок 10" descr="Щит со сплошной заливкой">
            <a:extLst>
              <a:ext uri="{FF2B5EF4-FFF2-40B4-BE49-F238E27FC236}">
                <a16:creationId xmlns="" xmlns:a16="http://schemas.microsoft.com/office/drawing/2014/main" id="{5DC5C6A3-2CCA-4FE9-A47B-9DE0EEE633D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992647" y="3676828"/>
            <a:ext cx="339434" cy="339434"/>
          </a:xfrm>
          <a:prstGeom prst="rect">
            <a:avLst/>
          </a:prstGeom>
        </p:spPr>
      </p:pic>
      <p:pic>
        <p:nvPicPr>
          <p:cNvPr id="14" name="Рисунок 13" descr="Русский Каседрал со сплошной заливкой">
            <a:extLst>
              <a:ext uri="{FF2B5EF4-FFF2-40B4-BE49-F238E27FC236}">
                <a16:creationId xmlns="" xmlns:a16="http://schemas.microsoft.com/office/drawing/2014/main" id="{5EB91455-B4B9-D3A9-27F3-0A6A54CDA3B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612414" y="3651972"/>
            <a:ext cx="312963" cy="312963"/>
          </a:xfrm>
          <a:prstGeom prst="rect">
            <a:avLst/>
          </a:prstGeom>
        </p:spPr>
      </p:pic>
      <p:pic>
        <p:nvPicPr>
          <p:cNvPr id="16" name="Рисунок 15" descr="Город со сплошной заливкой">
            <a:extLst>
              <a:ext uri="{FF2B5EF4-FFF2-40B4-BE49-F238E27FC236}">
                <a16:creationId xmlns="" xmlns:a16="http://schemas.microsoft.com/office/drawing/2014/main" id="{02D9FF73-34F2-A437-9AB2-47EBACCA4C9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242917" y="1522078"/>
            <a:ext cx="361736" cy="361736"/>
          </a:xfrm>
          <a:prstGeom prst="rect">
            <a:avLst/>
          </a:prstGeom>
        </p:spPr>
      </p:pic>
      <p:pic>
        <p:nvPicPr>
          <p:cNvPr id="24" name="Рисунок 23" descr="Указатель со сплошной заливкой">
            <a:extLst>
              <a:ext uri="{FF2B5EF4-FFF2-40B4-BE49-F238E27FC236}">
                <a16:creationId xmlns="" xmlns:a16="http://schemas.microsoft.com/office/drawing/2014/main" id="{9C749ECD-066C-5BEC-4B20-1B23A3233DF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179806" y="1514323"/>
            <a:ext cx="366413" cy="36641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20556BE4-7B38-E742-01B1-E675C970A39E}"/>
              </a:ext>
            </a:extLst>
          </p:cNvPr>
          <p:cNvSpPr txBox="1"/>
          <p:nvPr/>
        </p:nvSpPr>
        <p:spPr>
          <a:xfrm>
            <a:off x="627016" y="550177"/>
            <a:ext cx="8835766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2400" b="1" dirty="0">
                <a:latin typeface="Arial" panose="020B0604020202020204" pitchFamily="34" charset="0"/>
                <a:cs typeface="Arial" panose="020B0604020202020204" pitchFamily="34" charset="0"/>
              </a:rPr>
              <a:t>ПРЕИМУЩЕСТВА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ГОРОДА ЩИГРЫ</a:t>
            </a:r>
            <a:endParaRPr lang="x-none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AB3C241B-5A9A-4B33-A27F-7026264CBCC4}"/>
              </a:ext>
            </a:extLst>
          </p:cNvPr>
          <p:cNvSpPr txBox="1"/>
          <p:nvPr/>
        </p:nvSpPr>
        <p:spPr>
          <a:xfrm>
            <a:off x="673140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ГОРОДА ЩИГРЫ</a:t>
            </a:r>
          </a:p>
        </p:txBody>
      </p:sp>
    </p:spTree>
    <p:extLst>
      <p:ext uri="{BB962C8B-B14F-4D97-AF65-F5344CB8AC3E}">
        <p14:creationId xmlns:p14="http://schemas.microsoft.com/office/powerpoint/2010/main" val="28048583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Скругленный прямоугольник 71">
            <a:extLst>
              <a:ext uri="{FF2B5EF4-FFF2-40B4-BE49-F238E27FC236}">
                <a16:creationId xmlns="" xmlns:a16="http://schemas.microsoft.com/office/drawing/2014/main" id="{04DE4C91-1375-42A7-862E-B4107C753148}"/>
              </a:ext>
            </a:extLst>
          </p:cNvPr>
          <p:cNvSpPr/>
          <p:nvPr/>
        </p:nvSpPr>
        <p:spPr>
          <a:xfrm>
            <a:off x="4115196" y="1070390"/>
            <a:ext cx="5406499" cy="4160127"/>
          </a:xfrm>
          <a:prstGeom prst="roundRect">
            <a:avLst>
              <a:gd name="adj" fmla="val 7045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pic>
        <p:nvPicPr>
          <p:cNvPr id="53" name="Рисунок 52">
            <a:extLst>
              <a:ext uri="{FF2B5EF4-FFF2-40B4-BE49-F238E27FC236}">
                <a16:creationId xmlns="" xmlns:a16="http://schemas.microsoft.com/office/drawing/2014/main" id="{7D500EA1-B29E-4668-9B3A-B7580932D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l="2579" t="1118" r="6021"/>
          <a:stretch>
            <a:fillRect/>
          </a:stretch>
        </p:blipFill>
        <p:spPr>
          <a:xfrm>
            <a:off x="4093576" y="1070390"/>
            <a:ext cx="5453218" cy="3451452"/>
          </a:xfrm>
          <a:custGeom>
            <a:avLst/>
            <a:gdLst>
              <a:gd name="connsiteX0" fmla="*/ 286001 w 5453218"/>
              <a:gd name="connsiteY0" fmla="*/ 0 h 3451452"/>
              <a:gd name="connsiteX1" fmla="*/ 5167217 w 5453218"/>
              <a:gd name="connsiteY1" fmla="*/ 0 h 3451452"/>
              <a:gd name="connsiteX2" fmla="*/ 5453218 w 5453218"/>
              <a:gd name="connsiteY2" fmla="*/ 286001 h 3451452"/>
              <a:gd name="connsiteX3" fmla="*/ 5453218 w 5453218"/>
              <a:gd name="connsiteY3" fmla="*/ 3451452 h 3451452"/>
              <a:gd name="connsiteX4" fmla="*/ 0 w 5453218"/>
              <a:gd name="connsiteY4" fmla="*/ 3451452 h 3451452"/>
              <a:gd name="connsiteX5" fmla="*/ 0 w 5453218"/>
              <a:gd name="connsiteY5" fmla="*/ 286001 h 3451452"/>
              <a:gd name="connsiteX6" fmla="*/ 286001 w 5453218"/>
              <a:gd name="connsiteY6" fmla="*/ 0 h 3451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53218" h="3451452">
                <a:moveTo>
                  <a:pt x="286001" y="0"/>
                </a:moveTo>
                <a:lnTo>
                  <a:pt x="5167217" y="0"/>
                </a:lnTo>
                <a:cubicBezTo>
                  <a:pt x="5325171" y="0"/>
                  <a:pt x="5453218" y="128047"/>
                  <a:pt x="5453218" y="286001"/>
                </a:cubicBezTo>
                <a:lnTo>
                  <a:pt x="5453218" y="3451452"/>
                </a:lnTo>
                <a:lnTo>
                  <a:pt x="0" y="3451452"/>
                </a:lnTo>
                <a:lnTo>
                  <a:pt x="0" y="286001"/>
                </a:lnTo>
                <a:cubicBezTo>
                  <a:pt x="0" y="128047"/>
                  <a:pt x="128047" y="0"/>
                  <a:pt x="286001" y="0"/>
                </a:cubicBezTo>
                <a:close/>
              </a:path>
            </a:pathLst>
          </a:custGeom>
        </p:spPr>
      </p:pic>
      <p:sp>
        <p:nvSpPr>
          <p:cNvPr id="2" name="Скругленный прямоугольник 1">
            <a:extLst>
              <a:ext uri="{FF2B5EF4-FFF2-40B4-BE49-F238E27FC236}">
                <a16:creationId xmlns="" xmlns:a16="http://schemas.microsoft.com/office/drawing/2014/main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432688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общая характеристика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Номер слайда 50">
            <a:extLst>
              <a:ext uri="{FF2B5EF4-FFF2-40B4-BE49-F238E27FC236}">
                <a16:creationId xmlns="" xmlns:a16="http://schemas.microsoft.com/office/drawing/2014/main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4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="" xmlns:a16="http://schemas.microsoft.com/office/drawing/2014/main" id="{9B83FABD-A56B-D9B1-C69E-50C46E0F43F7}"/>
              </a:ext>
            </a:extLst>
          </p:cNvPr>
          <p:cNvSpPr/>
          <p:nvPr/>
        </p:nvSpPr>
        <p:spPr>
          <a:xfrm>
            <a:off x="761186" y="2665585"/>
            <a:ext cx="2437906" cy="945414"/>
          </a:xfrm>
          <a:prstGeom prst="roundRect">
            <a:avLst>
              <a:gd name="adj" fmla="val 24466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="" xmlns:a16="http://schemas.microsoft.com/office/drawing/2014/main" id="{1AE15D8A-DAB9-999D-A902-FEF6AB2B0D64}"/>
              </a:ext>
            </a:extLst>
          </p:cNvPr>
          <p:cNvSpPr/>
          <p:nvPr/>
        </p:nvSpPr>
        <p:spPr>
          <a:xfrm>
            <a:off x="6507313" y="1401547"/>
            <a:ext cx="2468848" cy="945414"/>
          </a:xfrm>
          <a:prstGeom prst="roundRect">
            <a:avLst>
              <a:gd name="adj" fmla="val 25094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5" name="Скругленный прямоугольник 14">
            <a:extLst>
              <a:ext uri="{FF2B5EF4-FFF2-40B4-BE49-F238E27FC236}">
                <a16:creationId xmlns="" xmlns:a16="http://schemas.microsoft.com/office/drawing/2014/main" id="{3FE3C0CF-5D95-1AEE-3887-AD805852FE1B}"/>
              </a:ext>
            </a:extLst>
          </p:cNvPr>
          <p:cNvSpPr/>
          <p:nvPr/>
        </p:nvSpPr>
        <p:spPr>
          <a:xfrm>
            <a:off x="761186" y="1401546"/>
            <a:ext cx="2440243" cy="945414"/>
          </a:xfrm>
          <a:prstGeom prst="roundRect">
            <a:avLst>
              <a:gd name="adj" fmla="val 24466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99B0BA65-2835-9851-C50D-F3202D10DA63}"/>
              </a:ext>
            </a:extLst>
          </p:cNvPr>
          <p:cNvSpPr txBox="1"/>
          <p:nvPr/>
        </p:nvSpPr>
        <p:spPr>
          <a:xfrm>
            <a:off x="4197084" y="5343320"/>
            <a:ext cx="446024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транспортная доступность округа</a:t>
            </a:r>
            <a:endParaRPr lang="x-non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7C70D425-0601-D87C-F822-B98F9FAA1682}"/>
              </a:ext>
            </a:extLst>
          </p:cNvPr>
          <p:cNvSpPr txBox="1"/>
          <p:nvPr/>
        </p:nvSpPr>
        <p:spPr>
          <a:xfrm>
            <a:off x="953659" y="2823456"/>
            <a:ext cx="54869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14,4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2EC1A494-C31C-4490-24D4-612143D1D8DD}"/>
              </a:ext>
            </a:extLst>
          </p:cNvPr>
          <p:cNvSpPr txBox="1"/>
          <p:nvPr/>
        </p:nvSpPr>
        <p:spPr>
          <a:xfrm>
            <a:off x="1396654" y="2884062"/>
            <a:ext cx="677813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 чел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74E6BDDD-6D8F-8017-99BE-9D45AAA1328E}"/>
              </a:ext>
            </a:extLst>
          </p:cNvPr>
          <p:cNvSpPr txBox="1"/>
          <p:nvPr/>
        </p:nvSpPr>
        <p:spPr>
          <a:xfrm>
            <a:off x="939202" y="3197885"/>
            <a:ext cx="1754205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численность населения города, 2024 г. </a:t>
            </a:r>
          </a:p>
        </p:txBody>
      </p:sp>
      <p:pic>
        <p:nvPicPr>
          <p:cNvPr id="34" name="Рисунок 33" descr="Пользователь со сплошной заливкой">
            <a:extLst>
              <a:ext uri="{FF2B5EF4-FFF2-40B4-BE49-F238E27FC236}">
                <a16:creationId xmlns="" xmlns:a16="http://schemas.microsoft.com/office/drawing/2014/main" id="{C86C1983-C8BD-89C3-7A05-138B029CFA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708450" y="2769917"/>
            <a:ext cx="360000" cy="360000"/>
          </a:xfrm>
          <a:prstGeom prst="rect">
            <a:avLst/>
          </a:prstGeom>
        </p:spPr>
      </p:pic>
      <p:sp>
        <p:nvSpPr>
          <p:cNvPr id="35" name="Скругленный прямоугольник 34">
            <a:extLst>
              <a:ext uri="{FF2B5EF4-FFF2-40B4-BE49-F238E27FC236}">
                <a16:creationId xmlns="" xmlns:a16="http://schemas.microsoft.com/office/drawing/2014/main" id="{8AE7E09C-A74B-B0E9-CF94-B37DDF9C5558}"/>
              </a:ext>
            </a:extLst>
          </p:cNvPr>
          <p:cNvSpPr/>
          <p:nvPr/>
        </p:nvSpPr>
        <p:spPr>
          <a:xfrm>
            <a:off x="743858" y="3995061"/>
            <a:ext cx="2438758" cy="945414"/>
          </a:xfrm>
          <a:prstGeom prst="roundRect">
            <a:avLst>
              <a:gd name="adj" fmla="val 24466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6" name="TextBox 35">
            <a:extLst>
              <a:ext uri="{FF2B5EF4-FFF2-40B4-BE49-F238E27FC236}">
                <a16:creationId xmlns="" xmlns:a16="http://schemas.microsoft.com/office/drawing/2014/main" id="{13BEBE82-3ABE-EE06-2DC9-23A64698E759}"/>
              </a:ext>
            </a:extLst>
          </p:cNvPr>
          <p:cNvSpPr txBox="1"/>
          <p:nvPr/>
        </p:nvSpPr>
        <p:spPr>
          <a:xfrm>
            <a:off x="957097" y="4126137"/>
            <a:ext cx="34910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6,4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8156ADA9-D124-7FB2-5ADB-A4BD1C324852}"/>
              </a:ext>
            </a:extLst>
          </p:cNvPr>
          <p:cNvSpPr txBox="1"/>
          <p:nvPr/>
        </p:nvSpPr>
        <p:spPr>
          <a:xfrm>
            <a:off x="1350091" y="4184497"/>
            <a:ext cx="677813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 чел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F5B9663A-7C88-1310-3046-2C62DC47060A}"/>
              </a:ext>
            </a:extLst>
          </p:cNvPr>
          <p:cNvSpPr txBox="1"/>
          <p:nvPr/>
        </p:nvSpPr>
        <p:spPr>
          <a:xfrm>
            <a:off x="949120" y="4503197"/>
            <a:ext cx="1465994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трудоспособное население, 2024 г.</a:t>
            </a:r>
          </a:p>
        </p:txBody>
      </p:sp>
      <p:pic>
        <p:nvPicPr>
          <p:cNvPr id="39" name="Рисунок 38" descr="Пользователь со сплошной заливкой">
            <a:extLst>
              <a:ext uri="{FF2B5EF4-FFF2-40B4-BE49-F238E27FC236}">
                <a16:creationId xmlns="" xmlns:a16="http://schemas.microsoft.com/office/drawing/2014/main" id="{C08BC730-626D-6D1C-654C-F4EA6ADE8F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744389" y="4074069"/>
            <a:ext cx="360000" cy="360000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="" xmlns:a16="http://schemas.microsoft.com/office/drawing/2014/main" id="{ED35A42D-3D27-DFA6-AB8B-DEE9DE40A08C}"/>
              </a:ext>
            </a:extLst>
          </p:cNvPr>
          <p:cNvSpPr txBox="1"/>
          <p:nvPr/>
        </p:nvSpPr>
        <p:spPr>
          <a:xfrm>
            <a:off x="961065" y="1585890"/>
            <a:ext cx="86205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2 208  </a:t>
            </a:r>
            <a:endParaRPr lang="ru-RU" sz="1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DA5A4D3C-E096-2C1F-BAEE-7A9DAFDEF1AE}"/>
              </a:ext>
            </a:extLst>
          </p:cNvPr>
          <p:cNvSpPr txBox="1"/>
          <p:nvPr/>
        </p:nvSpPr>
        <p:spPr>
          <a:xfrm>
            <a:off x="1490999" y="1643252"/>
            <a:ext cx="561308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га 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="" xmlns:a16="http://schemas.microsoft.com/office/drawing/2014/main" id="{FA94615B-DCE9-714A-3CA3-7B2922C855BA}"/>
              </a:ext>
            </a:extLst>
          </p:cNvPr>
          <p:cNvSpPr txBox="1"/>
          <p:nvPr/>
        </p:nvSpPr>
        <p:spPr>
          <a:xfrm>
            <a:off x="967670" y="1916845"/>
            <a:ext cx="152437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площадь города Щигры</a:t>
            </a:r>
          </a:p>
        </p:txBody>
      </p:sp>
      <p:pic>
        <p:nvPicPr>
          <p:cNvPr id="70" name="Рисунок 69" descr="Переместить со сплошной заливкой">
            <a:extLst>
              <a:ext uri="{FF2B5EF4-FFF2-40B4-BE49-F238E27FC236}">
                <a16:creationId xmlns="" xmlns:a16="http://schemas.microsoft.com/office/drawing/2014/main" id="{895D5543-0D78-4216-5A52-61BAC118CA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715271" y="1482133"/>
            <a:ext cx="360000" cy="360000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="" xmlns:a16="http://schemas.microsoft.com/office/drawing/2014/main" id="{59B17874-7392-F85E-5379-718FAA06C17E}"/>
              </a:ext>
            </a:extLst>
          </p:cNvPr>
          <p:cNvSpPr txBox="1"/>
          <p:nvPr/>
        </p:nvSpPr>
        <p:spPr>
          <a:xfrm>
            <a:off x="5839873" y="4737921"/>
            <a:ext cx="857410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700" b="1" spc="-3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38К-016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="" xmlns:a16="http://schemas.microsoft.com/office/drawing/2014/main" id="{3BAA6CB0-4167-9541-B67B-0E95357E6A5F}"/>
              </a:ext>
            </a:extLst>
          </p:cNvPr>
          <p:cNvSpPr txBox="1"/>
          <p:nvPr/>
        </p:nvSpPr>
        <p:spPr>
          <a:xfrm>
            <a:off x="5844829" y="4982848"/>
            <a:ext cx="1324968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700" b="1" spc="-3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Железная дорога</a:t>
            </a:r>
          </a:p>
        </p:txBody>
      </p:sp>
      <p:cxnSp>
        <p:nvCxnSpPr>
          <p:cNvPr id="59" name="Прямая соединительная линия 58">
            <a:extLst>
              <a:ext uri="{FF2B5EF4-FFF2-40B4-BE49-F238E27FC236}">
                <a16:creationId xmlns="" xmlns:a16="http://schemas.microsoft.com/office/drawing/2014/main" id="{1857E405-1D1B-8CAF-3F86-69B823918678}"/>
              </a:ext>
            </a:extLst>
          </p:cNvPr>
          <p:cNvCxnSpPr>
            <a:cxnSpLocks/>
          </p:cNvCxnSpPr>
          <p:nvPr/>
        </p:nvCxnSpPr>
        <p:spPr>
          <a:xfrm>
            <a:off x="5518803" y="4791782"/>
            <a:ext cx="244642" cy="0"/>
          </a:xfrm>
          <a:prstGeom prst="line">
            <a:avLst/>
          </a:prstGeom>
          <a:ln w="12700">
            <a:solidFill>
              <a:srgbClr val="4756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>
            <a:extLst>
              <a:ext uri="{FF2B5EF4-FFF2-40B4-BE49-F238E27FC236}">
                <a16:creationId xmlns="" xmlns:a16="http://schemas.microsoft.com/office/drawing/2014/main" id="{96907F74-87A4-9F3C-1200-21D129AEF31A}"/>
              </a:ext>
            </a:extLst>
          </p:cNvPr>
          <p:cNvCxnSpPr>
            <a:cxnSpLocks/>
          </p:cNvCxnSpPr>
          <p:nvPr/>
        </p:nvCxnSpPr>
        <p:spPr>
          <a:xfrm>
            <a:off x="5528119" y="5036309"/>
            <a:ext cx="244642" cy="0"/>
          </a:xfrm>
          <a:prstGeom prst="line">
            <a:avLst/>
          </a:prstGeom>
          <a:ln w="12700" cmpd="sng">
            <a:solidFill>
              <a:srgbClr val="4756A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0B6A496C-B21E-5E62-E8B7-7BB436EC32DB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ГОРОДА ЩИГРЫ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DB829ED-5AD9-E391-3DCA-96E4C7799FF6}"/>
              </a:ext>
            </a:extLst>
          </p:cNvPr>
          <p:cNvSpPr txBox="1"/>
          <p:nvPr/>
        </p:nvSpPr>
        <p:spPr>
          <a:xfrm>
            <a:off x="627016" y="550177"/>
            <a:ext cx="473076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2400" b="1" dirty="0">
                <a:latin typeface="Arial" panose="020B0604020202020204" pitchFamily="34" charset="0"/>
                <a:cs typeface="Arial" panose="020B0604020202020204" pitchFamily="34" charset="0"/>
              </a:rPr>
              <a:t>ОБЩАЯ ХАРАКТЕРИСТИКА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ГОРОДА ЩИГРЫ</a:t>
            </a:r>
            <a:endParaRPr lang="x-none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7" name="Рисунок 116" descr="Поезд со сплошной заливкой">
            <a:extLst>
              <a:ext uri="{FF2B5EF4-FFF2-40B4-BE49-F238E27FC236}">
                <a16:creationId xmlns="" xmlns:a16="http://schemas.microsoft.com/office/drawing/2014/main" id="{DC0D6008-1AE5-419C-8777-AE3B7E9C202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418132" y="4770107"/>
            <a:ext cx="282980" cy="282980"/>
          </a:xfrm>
          <a:prstGeom prst="rect">
            <a:avLst/>
          </a:prstGeom>
        </p:spPr>
      </p:pic>
      <p:sp>
        <p:nvSpPr>
          <p:cNvPr id="119" name="TextBox 118">
            <a:extLst>
              <a:ext uri="{FF2B5EF4-FFF2-40B4-BE49-F238E27FC236}">
                <a16:creationId xmlns="" xmlns:a16="http://schemas.microsoft.com/office/drawing/2014/main" id="{C8C56EAC-4851-468A-BAF2-605C8EAC5376}"/>
              </a:ext>
            </a:extLst>
          </p:cNvPr>
          <p:cNvSpPr txBox="1"/>
          <p:nvPr/>
        </p:nvSpPr>
        <p:spPr>
          <a:xfrm>
            <a:off x="4733387" y="4853411"/>
            <a:ext cx="857410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700" b="1" spc="-3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ЖД станция</a:t>
            </a:r>
          </a:p>
        </p:txBody>
      </p:sp>
      <p:grpSp>
        <p:nvGrpSpPr>
          <p:cNvPr id="13" name="Группа 12">
            <a:extLst>
              <a:ext uri="{FF2B5EF4-FFF2-40B4-BE49-F238E27FC236}">
                <a16:creationId xmlns="" xmlns:a16="http://schemas.microsoft.com/office/drawing/2014/main" id="{A57DBAC9-AAA9-46F5-A326-EDDB9D204BF4}"/>
              </a:ext>
            </a:extLst>
          </p:cNvPr>
          <p:cNvGrpSpPr/>
          <p:nvPr/>
        </p:nvGrpSpPr>
        <p:grpSpPr>
          <a:xfrm>
            <a:off x="6912087" y="5667318"/>
            <a:ext cx="2570155" cy="826215"/>
            <a:chOff x="3239049" y="4443767"/>
            <a:chExt cx="2595985" cy="1037954"/>
          </a:xfrm>
        </p:grpSpPr>
        <p:sp>
          <p:nvSpPr>
            <p:cNvPr id="22" name="Скругленный прямоугольник 21">
              <a:extLst>
                <a:ext uri="{FF2B5EF4-FFF2-40B4-BE49-F238E27FC236}">
                  <a16:creationId xmlns="" xmlns:a16="http://schemas.microsoft.com/office/drawing/2014/main" id="{33E0C760-153D-86CB-4F6E-EB7A99B9E374}"/>
                </a:ext>
              </a:extLst>
            </p:cNvPr>
            <p:cNvSpPr/>
            <p:nvPr/>
          </p:nvSpPr>
          <p:spPr>
            <a:xfrm>
              <a:off x="3239049" y="4443767"/>
              <a:ext cx="2431842" cy="1037954"/>
            </a:xfrm>
            <a:prstGeom prst="roundRect">
              <a:avLst>
                <a:gd name="adj" fmla="val 24466"/>
              </a:avLst>
            </a:prstGeom>
            <a:solidFill>
              <a:srgbClr val="4756A0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21" name="TextBox 120">
              <a:extLst>
                <a:ext uri="{FF2B5EF4-FFF2-40B4-BE49-F238E27FC236}">
                  <a16:creationId xmlns="" xmlns:a16="http://schemas.microsoft.com/office/drawing/2014/main" id="{A842B4E2-002D-4EC9-91F1-1FDBA9AE5497}"/>
                </a:ext>
              </a:extLst>
            </p:cNvPr>
            <p:cNvSpPr txBox="1"/>
            <p:nvPr/>
          </p:nvSpPr>
          <p:spPr>
            <a:xfrm>
              <a:off x="3797460" y="4486763"/>
              <a:ext cx="203757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1200" b="1" spc="-3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Автомобильные </a:t>
              </a:r>
            </a:p>
            <a:p>
              <a:r>
                <a:rPr lang="ru-RU" sz="1200" b="1" spc="-3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дороги</a:t>
              </a:r>
            </a:p>
          </p:txBody>
        </p:sp>
        <p:sp>
          <p:nvSpPr>
            <p:cNvPr id="123" name="TextBox 122">
              <a:extLst>
                <a:ext uri="{FF2B5EF4-FFF2-40B4-BE49-F238E27FC236}">
                  <a16:creationId xmlns="" xmlns:a16="http://schemas.microsoft.com/office/drawing/2014/main" id="{EA74CA68-08E8-4DEC-BD2F-254C4FC2856D}"/>
                </a:ext>
              </a:extLst>
            </p:cNvPr>
            <p:cNvSpPr txBox="1"/>
            <p:nvPr/>
          </p:nvSpPr>
          <p:spPr>
            <a:xfrm>
              <a:off x="3375832" y="5071239"/>
              <a:ext cx="1349527" cy="1254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7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38К-016 </a:t>
              </a:r>
            </a:p>
          </p:txBody>
        </p:sp>
        <p:pic>
          <p:nvPicPr>
            <p:cNvPr id="131" name="Рисунок 130" descr="Дорога со сплошной заливкой">
              <a:extLst>
                <a:ext uri="{FF2B5EF4-FFF2-40B4-BE49-F238E27FC236}">
                  <a16:creationId xmlns="" xmlns:a16="http://schemas.microsoft.com/office/drawing/2014/main" id="{71405442-FDF9-4290-AAED-63B5F433F9F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=""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3384221" y="4512888"/>
              <a:ext cx="360000" cy="360000"/>
            </a:xfrm>
            <a:prstGeom prst="rect">
              <a:avLst/>
            </a:prstGeom>
          </p:spPr>
        </p:pic>
        <p:sp>
          <p:nvSpPr>
            <p:cNvPr id="132" name="TextBox 131">
              <a:extLst>
                <a:ext uri="{FF2B5EF4-FFF2-40B4-BE49-F238E27FC236}">
                  <a16:creationId xmlns="" xmlns:a16="http://schemas.microsoft.com/office/drawing/2014/main" id="{85E3FB65-401E-44D8-9EE7-791314F9BEDA}"/>
                </a:ext>
              </a:extLst>
            </p:cNvPr>
            <p:cNvSpPr txBox="1"/>
            <p:nvPr/>
          </p:nvSpPr>
          <p:spPr>
            <a:xfrm>
              <a:off x="3375987" y="5231917"/>
              <a:ext cx="1980818" cy="1254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7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Курск➝ </a:t>
              </a:r>
              <a:r>
                <a:rPr lang="ru-RU" sz="7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Касторное</a:t>
              </a:r>
              <a:r>
                <a:rPr lang="ru-RU" sz="7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</p:txBody>
        </p:sp>
      </p:grpSp>
      <p:grpSp>
        <p:nvGrpSpPr>
          <p:cNvPr id="11" name="Группа 10">
            <a:extLst>
              <a:ext uri="{FF2B5EF4-FFF2-40B4-BE49-F238E27FC236}">
                <a16:creationId xmlns="" xmlns:a16="http://schemas.microsoft.com/office/drawing/2014/main" id="{A42BE202-30A1-42C0-BB30-E458BB1FFA95}"/>
              </a:ext>
            </a:extLst>
          </p:cNvPr>
          <p:cNvGrpSpPr/>
          <p:nvPr/>
        </p:nvGrpSpPr>
        <p:grpSpPr>
          <a:xfrm>
            <a:off x="4138826" y="5667318"/>
            <a:ext cx="2437906" cy="826214"/>
            <a:chOff x="625577" y="3944473"/>
            <a:chExt cx="2437906" cy="945414"/>
          </a:xfrm>
        </p:grpSpPr>
        <p:sp>
          <p:nvSpPr>
            <p:cNvPr id="23" name="Скругленный прямоугольник 22">
              <a:extLst>
                <a:ext uri="{FF2B5EF4-FFF2-40B4-BE49-F238E27FC236}">
                  <a16:creationId xmlns="" xmlns:a16="http://schemas.microsoft.com/office/drawing/2014/main" id="{334DEC60-4596-7546-82CF-16EB7993E4E7}"/>
                </a:ext>
              </a:extLst>
            </p:cNvPr>
            <p:cNvSpPr/>
            <p:nvPr/>
          </p:nvSpPr>
          <p:spPr>
            <a:xfrm>
              <a:off x="625577" y="3944473"/>
              <a:ext cx="2437906" cy="945414"/>
            </a:xfrm>
            <a:prstGeom prst="roundRect">
              <a:avLst>
                <a:gd name="adj" fmla="val 24466"/>
              </a:avLst>
            </a:prstGeom>
            <a:solidFill>
              <a:srgbClr val="4756A0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 dirty="0"/>
            </a:p>
          </p:txBody>
        </p:sp>
        <p:grpSp>
          <p:nvGrpSpPr>
            <p:cNvPr id="10" name="Группа 9">
              <a:extLst>
                <a:ext uri="{FF2B5EF4-FFF2-40B4-BE49-F238E27FC236}">
                  <a16:creationId xmlns="" xmlns:a16="http://schemas.microsoft.com/office/drawing/2014/main" id="{56CC1780-CD47-4CC9-B4CB-CE15289FCA09}"/>
                </a:ext>
              </a:extLst>
            </p:cNvPr>
            <p:cNvGrpSpPr/>
            <p:nvPr/>
          </p:nvGrpSpPr>
          <p:grpSpPr>
            <a:xfrm>
              <a:off x="762605" y="4066395"/>
              <a:ext cx="2039574" cy="543912"/>
              <a:chOff x="716320" y="4057787"/>
              <a:chExt cx="2039574" cy="543912"/>
            </a:xfrm>
          </p:grpSpPr>
          <p:sp>
            <p:nvSpPr>
              <p:cNvPr id="24" name="TextBox 23">
                <a:extLst>
                  <a:ext uri="{FF2B5EF4-FFF2-40B4-BE49-F238E27FC236}">
                    <a16:creationId xmlns="" xmlns:a16="http://schemas.microsoft.com/office/drawing/2014/main" id="{896E86D3-C60C-F8B4-9BCE-E384B0CF5CF1}"/>
                  </a:ext>
                </a:extLst>
              </p:cNvPr>
              <p:cNvSpPr txBox="1"/>
              <p:nvPr/>
            </p:nvSpPr>
            <p:spPr>
              <a:xfrm>
                <a:off x="1033706" y="4083740"/>
                <a:ext cx="1541223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ru-RU" sz="1200" b="1" spc="-3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Ж\д транспорт</a:t>
                </a:r>
              </a:p>
            </p:txBody>
          </p:sp>
          <p:pic>
            <p:nvPicPr>
              <p:cNvPr id="129" name="Рисунок 128" descr="Поезд со сплошной заливкой">
                <a:extLst>
                  <a:ext uri="{FF2B5EF4-FFF2-40B4-BE49-F238E27FC236}">
                    <a16:creationId xmlns="" xmlns:a16="http://schemas.microsoft.com/office/drawing/2014/main" id="{DBB75239-0E0A-4DED-A291-407CCAA9C0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96DAC541-7B7A-43D3-8B79-37D633B846F1}">
                    <asvg:svgBlip xmlns=""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716320" y="4057787"/>
                <a:ext cx="282980" cy="282980"/>
              </a:xfrm>
              <a:prstGeom prst="rect">
                <a:avLst/>
              </a:prstGeom>
            </p:spPr>
          </p:pic>
          <p:sp>
            <p:nvSpPr>
              <p:cNvPr id="75" name="TextBox 74">
                <a:extLst>
                  <a:ext uri="{FF2B5EF4-FFF2-40B4-BE49-F238E27FC236}">
                    <a16:creationId xmlns="" xmlns:a16="http://schemas.microsoft.com/office/drawing/2014/main" id="{BD8A03FD-B6D9-4C52-9E46-E4863FE322AC}"/>
                  </a:ext>
                </a:extLst>
              </p:cNvPr>
              <p:cNvSpPr txBox="1"/>
              <p:nvPr/>
            </p:nvSpPr>
            <p:spPr>
              <a:xfrm>
                <a:off x="775076" y="4478436"/>
                <a:ext cx="1980818" cy="12326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ru-RU" sz="70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Касторное</a:t>
                </a:r>
                <a:r>
                  <a:rPr lang="ru-RU" sz="7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➝ Ливны ➝ Воронеж ➝ Курск</a:t>
                </a:r>
              </a:p>
            </p:txBody>
          </p:sp>
        </p:grpSp>
      </p:grpSp>
      <p:pic>
        <p:nvPicPr>
          <p:cNvPr id="80" name="Рисунок 79" descr="Поезд со сплошной заливкой">
            <a:extLst>
              <a:ext uri="{FF2B5EF4-FFF2-40B4-BE49-F238E27FC236}">
                <a16:creationId xmlns="" xmlns:a16="http://schemas.microsoft.com/office/drawing/2014/main" id="{A59ED4B3-F3AA-4589-81ED-EB9A05F77ED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556893" y="2528472"/>
            <a:ext cx="282980" cy="282980"/>
          </a:xfrm>
          <a:prstGeom prst="rect">
            <a:avLst/>
          </a:prstGeom>
        </p:spPr>
      </p:pic>
      <p:sp>
        <p:nvSpPr>
          <p:cNvPr id="81" name="Скругленный прямоугольник 82">
            <a:extLst>
              <a:ext uri="{FF2B5EF4-FFF2-40B4-BE49-F238E27FC236}">
                <a16:creationId xmlns="" xmlns:a16="http://schemas.microsoft.com/office/drawing/2014/main" id="{503ABAD1-0392-46E0-8E42-0A2A6BB2C54D}"/>
              </a:ext>
            </a:extLst>
          </p:cNvPr>
          <p:cNvSpPr/>
          <p:nvPr/>
        </p:nvSpPr>
        <p:spPr>
          <a:xfrm>
            <a:off x="5839873" y="2741764"/>
            <a:ext cx="794950" cy="281398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0" bIns="0" rtlCol="0" anchor="ctr"/>
          <a:lstStyle/>
          <a:p>
            <a:pPr algn="ctr"/>
            <a:r>
              <a:rPr lang="ru-RU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Щигры</a:t>
            </a:r>
            <a:endParaRPr lang="x-none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олилиния: фигура 13">
            <a:extLst>
              <a:ext uri="{FF2B5EF4-FFF2-40B4-BE49-F238E27FC236}">
                <a16:creationId xmlns="" xmlns:a16="http://schemas.microsoft.com/office/drawing/2014/main" id="{25433D0C-0BEF-49C1-A18E-DD3B64345C12}"/>
              </a:ext>
            </a:extLst>
          </p:cNvPr>
          <p:cNvSpPr/>
          <p:nvPr/>
        </p:nvSpPr>
        <p:spPr>
          <a:xfrm>
            <a:off x="4595813" y="2619375"/>
            <a:ext cx="4572000" cy="857250"/>
          </a:xfrm>
          <a:custGeom>
            <a:avLst/>
            <a:gdLst>
              <a:gd name="connsiteX0" fmla="*/ 4572000 w 4572000"/>
              <a:gd name="connsiteY0" fmla="*/ 128588 h 857250"/>
              <a:gd name="connsiteX1" fmla="*/ 4386262 w 4572000"/>
              <a:gd name="connsiteY1" fmla="*/ 214313 h 857250"/>
              <a:gd name="connsiteX2" fmla="*/ 4095750 w 4572000"/>
              <a:gd name="connsiteY2" fmla="*/ 342900 h 857250"/>
              <a:gd name="connsiteX3" fmla="*/ 3843337 w 4572000"/>
              <a:gd name="connsiteY3" fmla="*/ 461963 h 857250"/>
              <a:gd name="connsiteX4" fmla="*/ 3681412 w 4572000"/>
              <a:gd name="connsiteY4" fmla="*/ 523875 h 857250"/>
              <a:gd name="connsiteX5" fmla="*/ 3386137 w 4572000"/>
              <a:gd name="connsiteY5" fmla="*/ 590550 h 857250"/>
              <a:gd name="connsiteX6" fmla="*/ 3262312 w 4572000"/>
              <a:gd name="connsiteY6" fmla="*/ 614363 h 857250"/>
              <a:gd name="connsiteX7" fmla="*/ 2938462 w 4572000"/>
              <a:gd name="connsiteY7" fmla="*/ 633413 h 857250"/>
              <a:gd name="connsiteX8" fmla="*/ 2819400 w 4572000"/>
              <a:gd name="connsiteY8" fmla="*/ 633413 h 857250"/>
              <a:gd name="connsiteX9" fmla="*/ 1943100 w 4572000"/>
              <a:gd name="connsiteY9" fmla="*/ 838200 h 857250"/>
              <a:gd name="connsiteX10" fmla="*/ 1885950 w 4572000"/>
              <a:gd name="connsiteY10" fmla="*/ 857250 h 857250"/>
              <a:gd name="connsiteX11" fmla="*/ 1804987 w 4572000"/>
              <a:gd name="connsiteY11" fmla="*/ 828675 h 857250"/>
              <a:gd name="connsiteX12" fmla="*/ 1719262 w 4572000"/>
              <a:gd name="connsiteY12" fmla="*/ 762000 h 857250"/>
              <a:gd name="connsiteX13" fmla="*/ 1571625 w 4572000"/>
              <a:gd name="connsiteY13" fmla="*/ 561975 h 857250"/>
              <a:gd name="connsiteX14" fmla="*/ 1295400 w 4572000"/>
              <a:gd name="connsiteY14" fmla="*/ 185738 h 857250"/>
              <a:gd name="connsiteX15" fmla="*/ 1138237 w 4572000"/>
              <a:gd name="connsiteY15" fmla="*/ 95250 h 857250"/>
              <a:gd name="connsiteX16" fmla="*/ 966787 w 4572000"/>
              <a:gd name="connsiteY16" fmla="*/ 33338 h 857250"/>
              <a:gd name="connsiteX17" fmla="*/ 890587 w 4572000"/>
              <a:gd name="connsiteY17" fmla="*/ 4763 h 857250"/>
              <a:gd name="connsiteX18" fmla="*/ 790575 w 4572000"/>
              <a:gd name="connsiteY18" fmla="*/ 0 h 857250"/>
              <a:gd name="connsiteX19" fmla="*/ 657225 w 4572000"/>
              <a:gd name="connsiteY19" fmla="*/ 42863 h 857250"/>
              <a:gd name="connsiteX20" fmla="*/ 576262 w 4572000"/>
              <a:gd name="connsiteY20" fmla="*/ 100013 h 857250"/>
              <a:gd name="connsiteX21" fmla="*/ 481012 w 4572000"/>
              <a:gd name="connsiteY21" fmla="*/ 114300 h 857250"/>
              <a:gd name="connsiteX22" fmla="*/ 385762 w 4572000"/>
              <a:gd name="connsiteY22" fmla="*/ 147638 h 857250"/>
              <a:gd name="connsiteX23" fmla="*/ 290512 w 4572000"/>
              <a:gd name="connsiteY23" fmla="*/ 166688 h 857250"/>
              <a:gd name="connsiteX24" fmla="*/ 219075 w 4572000"/>
              <a:gd name="connsiteY24" fmla="*/ 204788 h 857250"/>
              <a:gd name="connsiteX25" fmla="*/ 123825 w 4572000"/>
              <a:gd name="connsiteY25" fmla="*/ 214313 h 857250"/>
              <a:gd name="connsiteX26" fmla="*/ 0 w 4572000"/>
              <a:gd name="connsiteY26" fmla="*/ 219075 h 857250"/>
              <a:gd name="connsiteX27" fmla="*/ 23812 w 4572000"/>
              <a:gd name="connsiteY27" fmla="*/ 219075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572000" h="857250">
                <a:moveTo>
                  <a:pt x="4572000" y="128588"/>
                </a:moveTo>
                <a:lnTo>
                  <a:pt x="4386262" y="214313"/>
                </a:lnTo>
                <a:lnTo>
                  <a:pt x="4095750" y="342900"/>
                </a:lnTo>
                <a:lnTo>
                  <a:pt x="3843337" y="461963"/>
                </a:lnTo>
                <a:lnTo>
                  <a:pt x="3681412" y="523875"/>
                </a:lnTo>
                <a:lnTo>
                  <a:pt x="3386137" y="590550"/>
                </a:lnTo>
                <a:lnTo>
                  <a:pt x="3262312" y="614363"/>
                </a:lnTo>
                <a:lnTo>
                  <a:pt x="2938462" y="633413"/>
                </a:lnTo>
                <a:lnTo>
                  <a:pt x="2819400" y="633413"/>
                </a:lnTo>
                <a:lnTo>
                  <a:pt x="1943100" y="838200"/>
                </a:lnTo>
                <a:lnTo>
                  <a:pt x="1885950" y="857250"/>
                </a:lnTo>
                <a:lnTo>
                  <a:pt x="1804987" y="828675"/>
                </a:lnTo>
                <a:lnTo>
                  <a:pt x="1719262" y="762000"/>
                </a:lnTo>
                <a:lnTo>
                  <a:pt x="1571625" y="561975"/>
                </a:lnTo>
                <a:lnTo>
                  <a:pt x="1295400" y="185738"/>
                </a:lnTo>
                <a:lnTo>
                  <a:pt x="1138237" y="95250"/>
                </a:lnTo>
                <a:lnTo>
                  <a:pt x="966787" y="33338"/>
                </a:lnTo>
                <a:lnTo>
                  <a:pt x="890587" y="4763"/>
                </a:lnTo>
                <a:lnTo>
                  <a:pt x="790575" y="0"/>
                </a:lnTo>
                <a:lnTo>
                  <a:pt x="657225" y="42863"/>
                </a:lnTo>
                <a:lnTo>
                  <a:pt x="576262" y="100013"/>
                </a:lnTo>
                <a:lnTo>
                  <a:pt x="481012" y="114300"/>
                </a:lnTo>
                <a:lnTo>
                  <a:pt x="385762" y="147638"/>
                </a:lnTo>
                <a:lnTo>
                  <a:pt x="290512" y="166688"/>
                </a:lnTo>
                <a:lnTo>
                  <a:pt x="219075" y="204788"/>
                </a:lnTo>
                <a:lnTo>
                  <a:pt x="123825" y="214313"/>
                </a:lnTo>
                <a:lnTo>
                  <a:pt x="0" y="219075"/>
                </a:lnTo>
                <a:lnTo>
                  <a:pt x="23812" y="219075"/>
                </a:lnTo>
              </a:path>
            </a:pathLst>
          </a:custGeom>
          <a:noFill/>
          <a:ln w="190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5" name="Рисунок 54" descr="Маркер со сплошной заливкой">
            <a:extLst>
              <a:ext uri="{FF2B5EF4-FFF2-40B4-BE49-F238E27FC236}">
                <a16:creationId xmlns="" xmlns:a16="http://schemas.microsoft.com/office/drawing/2014/main" id="{EEE4F269-045E-4A3B-8563-DFC0D27A6FD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843340" y="2732066"/>
            <a:ext cx="281173" cy="281173"/>
          </a:xfrm>
          <a:prstGeom prst="rect">
            <a:avLst/>
          </a:prstGeom>
        </p:spPr>
      </p:pic>
      <p:sp>
        <p:nvSpPr>
          <p:cNvPr id="12" name="Полилиния: фигура 11">
            <a:extLst>
              <a:ext uri="{FF2B5EF4-FFF2-40B4-BE49-F238E27FC236}">
                <a16:creationId xmlns="" xmlns:a16="http://schemas.microsoft.com/office/drawing/2014/main" id="{944C16C2-2F7F-47D7-9FD7-1AC3AD47128F}"/>
              </a:ext>
            </a:extLst>
          </p:cNvPr>
          <p:cNvSpPr/>
          <p:nvPr/>
        </p:nvSpPr>
        <p:spPr>
          <a:xfrm>
            <a:off x="4705350" y="2890838"/>
            <a:ext cx="3581400" cy="719137"/>
          </a:xfrm>
          <a:custGeom>
            <a:avLst/>
            <a:gdLst>
              <a:gd name="connsiteX0" fmla="*/ 0 w 3581400"/>
              <a:gd name="connsiteY0" fmla="*/ 9525 h 719137"/>
              <a:gd name="connsiteX1" fmla="*/ 223838 w 3581400"/>
              <a:gd name="connsiteY1" fmla="*/ 0 h 719137"/>
              <a:gd name="connsiteX2" fmla="*/ 719138 w 3581400"/>
              <a:gd name="connsiteY2" fmla="*/ 4762 h 719137"/>
              <a:gd name="connsiteX3" fmla="*/ 895350 w 3581400"/>
              <a:gd name="connsiteY3" fmla="*/ 14287 h 719137"/>
              <a:gd name="connsiteX4" fmla="*/ 1081088 w 3581400"/>
              <a:gd name="connsiteY4" fmla="*/ 23812 h 719137"/>
              <a:gd name="connsiteX5" fmla="*/ 1185863 w 3581400"/>
              <a:gd name="connsiteY5" fmla="*/ 19050 h 719137"/>
              <a:gd name="connsiteX6" fmla="*/ 1314450 w 3581400"/>
              <a:gd name="connsiteY6" fmla="*/ 233362 h 719137"/>
              <a:gd name="connsiteX7" fmla="*/ 1362075 w 3581400"/>
              <a:gd name="connsiteY7" fmla="*/ 300037 h 719137"/>
              <a:gd name="connsiteX8" fmla="*/ 1400175 w 3581400"/>
              <a:gd name="connsiteY8" fmla="*/ 371475 h 719137"/>
              <a:gd name="connsiteX9" fmla="*/ 1409700 w 3581400"/>
              <a:gd name="connsiteY9" fmla="*/ 433387 h 719137"/>
              <a:gd name="connsiteX10" fmla="*/ 1457325 w 3581400"/>
              <a:gd name="connsiteY10" fmla="*/ 466725 h 719137"/>
              <a:gd name="connsiteX11" fmla="*/ 1566863 w 3581400"/>
              <a:gd name="connsiteY11" fmla="*/ 490537 h 719137"/>
              <a:gd name="connsiteX12" fmla="*/ 1604963 w 3581400"/>
              <a:gd name="connsiteY12" fmla="*/ 514350 h 719137"/>
              <a:gd name="connsiteX13" fmla="*/ 1652588 w 3581400"/>
              <a:gd name="connsiteY13" fmla="*/ 566737 h 719137"/>
              <a:gd name="connsiteX14" fmla="*/ 1747838 w 3581400"/>
              <a:gd name="connsiteY14" fmla="*/ 585787 h 719137"/>
              <a:gd name="connsiteX15" fmla="*/ 1828800 w 3581400"/>
              <a:gd name="connsiteY15" fmla="*/ 595312 h 719137"/>
              <a:gd name="connsiteX16" fmla="*/ 1900238 w 3581400"/>
              <a:gd name="connsiteY16" fmla="*/ 600075 h 719137"/>
              <a:gd name="connsiteX17" fmla="*/ 1985963 w 3581400"/>
              <a:gd name="connsiteY17" fmla="*/ 628650 h 719137"/>
              <a:gd name="connsiteX18" fmla="*/ 2071688 w 3581400"/>
              <a:gd name="connsiteY18" fmla="*/ 676275 h 719137"/>
              <a:gd name="connsiteX19" fmla="*/ 2157413 w 3581400"/>
              <a:gd name="connsiteY19" fmla="*/ 714375 h 719137"/>
              <a:gd name="connsiteX20" fmla="*/ 2243138 w 3581400"/>
              <a:gd name="connsiteY20" fmla="*/ 719137 h 719137"/>
              <a:gd name="connsiteX21" fmla="*/ 2843213 w 3581400"/>
              <a:gd name="connsiteY21" fmla="*/ 609600 h 719137"/>
              <a:gd name="connsiteX22" fmla="*/ 3119438 w 3581400"/>
              <a:gd name="connsiteY22" fmla="*/ 557212 h 719137"/>
              <a:gd name="connsiteX23" fmla="*/ 3224213 w 3581400"/>
              <a:gd name="connsiteY23" fmla="*/ 552450 h 719137"/>
              <a:gd name="connsiteX24" fmla="*/ 3581400 w 3581400"/>
              <a:gd name="connsiteY24" fmla="*/ 561975 h 719137"/>
              <a:gd name="connsiteX25" fmla="*/ 3548063 w 3581400"/>
              <a:gd name="connsiteY25" fmla="*/ 561975 h 719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581400" h="719137">
                <a:moveTo>
                  <a:pt x="0" y="9525"/>
                </a:moveTo>
                <a:lnTo>
                  <a:pt x="223838" y="0"/>
                </a:lnTo>
                <a:lnTo>
                  <a:pt x="719138" y="4762"/>
                </a:lnTo>
                <a:lnTo>
                  <a:pt x="895350" y="14287"/>
                </a:lnTo>
                <a:lnTo>
                  <a:pt x="1081088" y="23812"/>
                </a:lnTo>
                <a:lnTo>
                  <a:pt x="1185863" y="19050"/>
                </a:lnTo>
                <a:lnTo>
                  <a:pt x="1314450" y="233362"/>
                </a:lnTo>
                <a:lnTo>
                  <a:pt x="1362075" y="300037"/>
                </a:lnTo>
                <a:lnTo>
                  <a:pt x="1400175" y="371475"/>
                </a:lnTo>
                <a:lnTo>
                  <a:pt x="1409700" y="433387"/>
                </a:lnTo>
                <a:lnTo>
                  <a:pt x="1457325" y="466725"/>
                </a:lnTo>
                <a:lnTo>
                  <a:pt x="1566863" y="490537"/>
                </a:lnTo>
                <a:lnTo>
                  <a:pt x="1604963" y="514350"/>
                </a:lnTo>
                <a:lnTo>
                  <a:pt x="1652588" y="566737"/>
                </a:lnTo>
                <a:lnTo>
                  <a:pt x="1747838" y="585787"/>
                </a:lnTo>
                <a:lnTo>
                  <a:pt x="1828800" y="595312"/>
                </a:lnTo>
                <a:lnTo>
                  <a:pt x="1900238" y="600075"/>
                </a:lnTo>
                <a:lnTo>
                  <a:pt x="1985963" y="628650"/>
                </a:lnTo>
                <a:lnTo>
                  <a:pt x="2071688" y="676275"/>
                </a:lnTo>
                <a:lnTo>
                  <a:pt x="2157413" y="714375"/>
                </a:lnTo>
                <a:lnTo>
                  <a:pt x="2243138" y="719137"/>
                </a:lnTo>
                <a:lnTo>
                  <a:pt x="2843213" y="609600"/>
                </a:lnTo>
                <a:lnTo>
                  <a:pt x="3119438" y="557212"/>
                </a:lnTo>
                <a:lnTo>
                  <a:pt x="3224213" y="552450"/>
                </a:lnTo>
                <a:lnTo>
                  <a:pt x="3581400" y="561975"/>
                </a:lnTo>
                <a:lnTo>
                  <a:pt x="3548063" y="561975"/>
                </a:lnTo>
              </a:path>
            </a:pathLst>
          </a:cu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Скругленный прямоугольник 34">
            <a:extLst>
              <a:ext uri="{FF2B5EF4-FFF2-40B4-BE49-F238E27FC236}">
                <a16:creationId xmlns="" xmlns:a16="http://schemas.microsoft.com/office/drawing/2014/main" id="{28EA2E68-2033-480B-93BD-6324FE752D32}"/>
              </a:ext>
            </a:extLst>
          </p:cNvPr>
          <p:cNvSpPr/>
          <p:nvPr/>
        </p:nvSpPr>
        <p:spPr>
          <a:xfrm>
            <a:off x="761186" y="5301161"/>
            <a:ext cx="2438758" cy="945414"/>
          </a:xfrm>
          <a:prstGeom prst="roundRect">
            <a:avLst>
              <a:gd name="adj" fmla="val 24466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52" name="TextBox 51">
            <a:extLst>
              <a:ext uri="{FF2B5EF4-FFF2-40B4-BE49-F238E27FC236}">
                <a16:creationId xmlns="" xmlns:a16="http://schemas.microsoft.com/office/drawing/2014/main" id="{A5998AFE-6227-46B5-98E3-1C0BF345D270}"/>
              </a:ext>
            </a:extLst>
          </p:cNvPr>
          <p:cNvSpPr txBox="1"/>
          <p:nvPr/>
        </p:nvSpPr>
        <p:spPr>
          <a:xfrm>
            <a:off x="991016" y="5448855"/>
            <a:ext cx="52243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661,3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="" xmlns:a16="http://schemas.microsoft.com/office/drawing/2014/main" id="{2761CBEE-BA51-46F5-B0CA-14175B72FB65}"/>
              </a:ext>
            </a:extLst>
          </p:cNvPr>
          <p:cNvSpPr txBox="1"/>
          <p:nvPr/>
        </p:nvSpPr>
        <p:spPr>
          <a:xfrm>
            <a:off x="1574600" y="5530555"/>
            <a:ext cx="677813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чел./км²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="" xmlns:a16="http://schemas.microsoft.com/office/drawing/2014/main" id="{DB3BC17B-FB8E-4BDA-BEC6-DAB1209B8A63}"/>
              </a:ext>
            </a:extLst>
          </p:cNvPr>
          <p:cNvSpPr txBox="1"/>
          <p:nvPr/>
        </p:nvSpPr>
        <p:spPr>
          <a:xfrm>
            <a:off x="996862" y="5855805"/>
            <a:ext cx="1465994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плотность населения</a:t>
            </a:r>
          </a:p>
        </p:txBody>
      </p:sp>
      <p:pic>
        <p:nvPicPr>
          <p:cNvPr id="58" name="Рисунок 57" descr="Свернуть со сплошной заливкой">
            <a:extLst>
              <a:ext uri="{FF2B5EF4-FFF2-40B4-BE49-F238E27FC236}">
                <a16:creationId xmlns="" xmlns:a16="http://schemas.microsoft.com/office/drawing/2014/main" id="{8126E1E6-AE4C-402B-808E-5F64F9410CA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=""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726469" y="5448855"/>
            <a:ext cx="265928" cy="265928"/>
          </a:xfrm>
          <a:prstGeom prst="rect">
            <a:avLst/>
          </a:prstGeom>
        </p:spPr>
      </p:pic>
      <p:sp>
        <p:nvSpPr>
          <p:cNvPr id="60" name="TextBox 59">
            <a:extLst>
              <a:ext uri="{FF2B5EF4-FFF2-40B4-BE49-F238E27FC236}">
                <a16:creationId xmlns="" xmlns:a16="http://schemas.microsoft.com/office/drawing/2014/main" id="{298931E6-CCC2-42D8-A061-E2F5E72A0F34}"/>
              </a:ext>
            </a:extLst>
          </p:cNvPr>
          <p:cNvSpPr txBox="1"/>
          <p:nvPr/>
        </p:nvSpPr>
        <p:spPr>
          <a:xfrm>
            <a:off x="4339628" y="6027175"/>
            <a:ext cx="1336099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7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Пригородные 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="" xmlns:a16="http://schemas.microsoft.com/office/drawing/2014/main" id="{A8CBFE72-DBC1-4697-B48B-9BEF7DC14297}"/>
              </a:ext>
            </a:extLst>
          </p:cNvPr>
          <p:cNvSpPr txBox="1"/>
          <p:nvPr/>
        </p:nvSpPr>
        <p:spPr>
          <a:xfrm>
            <a:off x="4342978" y="6368563"/>
            <a:ext cx="1980818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7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Анапа➝ Москва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="" xmlns:a16="http://schemas.microsoft.com/office/drawing/2014/main" id="{78BDC8BA-B5F3-470D-91E3-605DF4CA24D6}"/>
              </a:ext>
            </a:extLst>
          </p:cNvPr>
          <p:cNvSpPr txBox="1"/>
          <p:nvPr/>
        </p:nvSpPr>
        <p:spPr>
          <a:xfrm>
            <a:off x="4336722" y="6254834"/>
            <a:ext cx="1336099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7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Дальнего следования </a:t>
            </a:r>
          </a:p>
        </p:txBody>
      </p:sp>
    </p:spTree>
    <p:extLst>
      <p:ext uri="{BB962C8B-B14F-4D97-AF65-F5344CB8AC3E}">
        <p14:creationId xmlns:p14="http://schemas.microsoft.com/office/powerpoint/2010/main" val="36128133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extLst>
              <a:ext uri="{FF2B5EF4-FFF2-40B4-BE49-F238E27FC236}">
                <a16:creationId xmlns="" xmlns:a16="http://schemas.microsoft.com/office/drawing/2014/main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2273092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социально-экономические показатели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Номер слайда 50">
            <a:extLst>
              <a:ext uri="{FF2B5EF4-FFF2-40B4-BE49-F238E27FC236}">
                <a16:creationId xmlns="" xmlns:a16="http://schemas.microsoft.com/office/drawing/2014/main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5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="" xmlns:a16="http://schemas.microsoft.com/office/drawing/2014/main" id="{CA681B2E-CC94-3AAF-E060-F2F2C175E23F}"/>
              </a:ext>
            </a:extLst>
          </p:cNvPr>
          <p:cNvSpPr/>
          <p:nvPr/>
        </p:nvSpPr>
        <p:spPr>
          <a:xfrm>
            <a:off x="627017" y="1401547"/>
            <a:ext cx="6023956" cy="4905423"/>
          </a:xfrm>
          <a:prstGeom prst="roundRect">
            <a:avLst>
              <a:gd name="adj" fmla="val 5474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0" name="Скругленный прямоугольник 9">
            <a:extLst>
              <a:ext uri="{FF2B5EF4-FFF2-40B4-BE49-F238E27FC236}">
                <a16:creationId xmlns="" xmlns:a16="http://schemas.microsoft.com/office/drawing/2014/main" id="{0D1167F1-43B4-FA82-606E-E7575884A9A9}"/>
              </a:ext>
            </a:extLst>
          </p:cNvPr>
          <p:cNvSpPr/>
          <p:nvPr/>
        </p:nvSpPr>
        <p:spPr>
          <a:xfrm>
            <a:off x="6819477" y="1401546"/>
            <a:ext cx="2968120" cy="775597"/>
          </a:xfrm>
          <a:prstGeom prst="roundRect">
            <a:avLst>
              <a:gd name="adj" fmla="val 33100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СТРУКТУРА ОТГРУЖЕННОЙ 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</a:t>
            </a: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ПРОДУКЦИИ ПО ВИДАМ ЭКОНОМИЧЕСКОЙ ДЕЯТЕЛЬНОСТИ 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</a:t>
            </a: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2023 ГОДУ (%)</a:t>
            </a:r>
          </a:p>
        </p:txBody>
      </p:sp>
      <p:sp>
        <p:nvSpPr>
          <p:cNvPr id="11" name="Скругленный прямоугольник 10">
            <a:extLst>
              <a:ext uri="{FF2B5EF4-FFF2-40B4-BE49-F238E27FC236}">
                <a16:creationId xmlns="" xmlns:a16="http://schemas.microsoft.com/office/drawing/2014/main" id="{4E0C2D50-D926-C00C-331C-C79D5FBD02A4}"/>
              </a:ext>
            </a:extLst>
          </p:cNvPr>
          <p:cNvSpPr/>
          <p:nvPr/>
        </p:nvSpPr>
        <p:spPr>
          <a:xfrm>
            <a:off x="6821196" y="2294500"/>
            <a:ext cx="2966400" cy="4012470"/>
          </a:xfrm>
          <a:prstGeom prst="roundRect">
            <a:avLst>
              <a:gd name="adj" fmla="val 8720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graphicFrame>
        <p:nvGraphicFramePr>
          <p:cNvPr id="67" name="Диаграмма 66">
            <a:extLst>
              <a:ext uri="{FF2B5EF4-FFF2-40B4-BE49-F238E27FC236}">
                <a16:creationId xmlns="" xmlns:a16="http://schemas.microsoft.com/office/drawing/2014/main" id="{3CBBECBC-5927-FDA8-F3B5-C670703B96B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91245286"/>
              </p:ext>
            </p:extLst>
          </p:nvPr>
        </p:nvGraphicFramePr>
        <p:xfrm>
          <a:off x="6817753" y="2287248"/>
          <a:ext cx="2966399" cy="40197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4" name="Прямая соединительная линия 73">
            <a:extLst>
              <a:ext uri="{FF2B5EF4-FFF2-40B4-BE49-F238E27FC236}">
                <a16:creationId xmlns="" xmlns:a16="http://schemas.microsoft.com/office/drawing/2014/main" id="{4B987983-F07E-F572-08A2-A9B03E6871E5}"/>
              </a:ext>
            </a:extLst>
          </p:cNvPr>
          <p:cNvCxnSpPr>
            <a:cxnSpLocks/>
          </p:cNvCxnSpPr>
          <p:nvPr/>
        </p:nvCxnSpPr>
        <p:spPr>
          <a:xfrm>
            <a:off x="907085" y="6000498"/>
            <a:ext cx="270662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="" xmlns:a16="http://schemas.microsoft.com/office/drawing/2014/main" id="{61B276B5-A05C-4084-6B05-771C3FE2940E}"/>
              </a:ext>
            </a:extLst>
          </p:cNvPr>
          <p:cNvSpPr txBox="1"/>
          <p:nvPr/>
        </p:nvSpPr>
        <p:spPr>
          <a:xfrm>
            <a:off x="1294059" y="5938942"/>
            <a:ext cx="263087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202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x-none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1" name="Прямая соединительная линия 80">
            <a:extLst>
              <a:ext uri="{FF2B5EF4-FFF2-40B4-BE49-F238E27FC236}">
                <a16:creationId xmlns="" xmlns:a16="http://schemas.microsoft.com/office/drawing/2014/main" id="{E41DF579-8696-DD20-F1CC-5CD2F3DBCE34}"/>
              </a:ext>
            </a:extLst>
          </p:cNvPr>
          <p:cNvCxnSpPr>
            <a:cxnSpLocks/>
          </p:cNvCxnSpPr>
          <p:nvPr/>
        </p:nvCxnSpPr>
        <p:spPr>
          <a:xfrm>
            <a:off x="1736354" y="6000498"/>
            <a:ext cx="270662" cy="0"/>
          </a:xfrm>
          <a:prstGeom prst="line">
            <a:avLst/>
          </a:prstGeom>
          <a:ln w="12700">
            <a:solidFill>
              <a:srgbClr val="B1C1E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90">
            <a:extLst>
              <a:ext uri="{FF2B5EF4-FFF2-40B4-BE49-F238E27FC236}">
                <a16:creationId xmlns="" xmlns:a16="http://schemas.microsoft.com/office/drawing/2014/main" id="{C868A8CD-3BA5-845F-2948-B9125448DA88}"/>
              </a:ext>
            </a:extLst>
          </p:cNvPr>
          <p:cNvSpPr txBox="1"/>
          <p:nvPr/>
        </p:nvSpPr>
        <p:spPr>
          <a:xfrm>
            <a:off x="2132206" y="5938942"/>
            <a:ext cx="263087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202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x-none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1" name="Прямая соединительная линия 100">
            <a:extLst>
              <a:ext uri="{FF2B5EF4-FFF2-40B4-BE49-F238E27FC236}">
                <a16:creationId xmlns="" xmlns:a16="http://schemas.microsoft.com/office/drawing/2014/main" id="{65A9FFCD-B422-6BAC-3756-D7F21C5FD4A9}"/>
              </a:ext>
            </a:extLst>
          </p:cNvPr>
          <p:cNvCxnSpPr>
            <a:cxnSpLocks/>
          </p:cNvCxnSpPr>
          <p:nvPr/>
        </p:nvCxnSpPr>
        <p:spPr>
          <a:xfrm>
            <a:off x="2565623" y="6000498"/>
            <a:ext cx="270662" cy="0"/>
          </a:xfrm>
          <a:prstGeom prst="line">
            <a:avLst/>
          </a:prstGeom>
          <a:ln w="12700">
            <a:solidFill>
              <a:srgbClr val="4756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xtBox 111">
            <a:extLst>
              <a:ext uri="{FF2B5EF4-FFF2-40B4-BE49-F238E27FC236}">
                <a16:creationId xmlns="" xmlns:a16="http://schemas.microsoft.com/office/drawing/2014/main" id="{8BFA7629-1D6D-6368-F7B0-8E071839277B}"/>
              </a:ext>
            </a:extLst>
          </p:cNvPr>
          <p:cNvSpPr txBox="1"/>
          <p:nvPr/>
        </p:nvSpPr>
        <p:spPr>
          <a:xfrm>
            <a:off x="2952597" y="5938942"/>
            <a:ext cx="78249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2023 год</a:t>
            </a:r>
            <a:endParaRPr lang="x-none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59" name="Группа 158">
            <a:extLst>
              <a:ext uri="{FF2B5EF4-FFF2-40B4-BE49-F238E27FC236}">
                <a16:creationId xmlns="" xmlns:a16="http://schemas.microsoft.com/office/drawing/2014/main" id="{859BFF25-7647-679E-CF0A-EDBC0E40A471}"/>
              </a:ext>
            </a:extLst>
          </p:cNvPr>
          <p:cNvGrpSpPr/>
          <p:nvPr/>
        </p:nvGrpSpPr>
        <p:grpSpPr>
          <a:xfrm>
            <a:off x="2398316" y="2338619"/>
            <a:ext cx="2740663" cy="2805847"/>
            <a:chOff x="2364760" y="2381870"/>
            <a:chExt cx="2740663" cy="2610156"/>
          </a:xfrm>
        </p:grpSpPr>
        <p:sp>
          <p:nvSpPr>
            <p:cNvPr id="113" name="Правильный пятиугольник 112">
              <a:extLst>
                <a:ext uri="{FF2B5EF4-FFF2-40B4-BE49-F238E27FC236}">
                  <a16:creationId xmlns="" xmlns:a16="http://schemas.microsoft.com/office/drawing/2014/main" id="{2E6B3244-8CEB-6239-7F38-F265B373BF99}"/>
                </a:ext>
              </a:extLst>
            </p:cNvPr>
            <p:cNvSpPr/>
            <p:nvPr/>
          </p:nvSpPr>
          <p:spPr>
            <a:xfrm>
              <a:off x="2364760" y="2381870"/>
              <a:ext cx="2740663" cy="2610155"/>
            </a:xfrm>
            <a:prstGeom prst="pentagon">
              <a:avLst/>
            </a:prstGeom>
            <a:solidFill>
              <a:srgbClr val="FBFBF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 dirty="0"/>
            </a:p>
          </p:txBody>
        </p:sp>
        <p:sp>
          <p:nvSpPr>
            <p:cNvPr id="114" name="Правильный пятиугольник 113">
              <a:extLst>
                <a:ext uri="{FF2B5EF4-FFF2-40B4-BE49-F238E27FC236}">
                  <a16:creationId xmlns="" xmlns:a16="http://schemas.microsoft.com/office/drawing/2014/main" id="{4495E117-48D2-15E2-0BCE-6E44870B1947}"/>
                </a:ext>
              </a:extLst>
            </p:cNvPr>
            <p:cNvSpPr/>
            <p:nvPr/>
          </p:nvSpPr>
          <p:spPr>
            <a:xfrm>
              <a:off x="2992816" y="2555106"/>
              <a:ext cx="1746724" cy="2088459"/>
            </a:xfrm>
            <a:prstGeom prst="pent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 dirty="0"/>
            </a:p>
          </p:txBody>
        </p:sp>
        <p:cxnSp>
          <p:nvCxnSpPr>
            <p:cNvPr id="116" name="Прямая соединительная линия 115">
              <a:extLst>
                <a:ext uri="{FF2B5EF4-FFF2-40B4-BE49-F238E27FC236}">
                  <a16:creationId xmlns="" xmlns:a16="http://schemas.microsoft.com/office/drawing/2014/main" id="{1C6AE833-741A-D6C2-6D6F-7C8212816507}"/>
                </a:ext>
              </a:extLst>
            </p:cNvPr>
            <p:cNvCxnSpPr>
              <a:cxnSpLocks/>
            </p:cNvCxnSpPr>
            <p:nvPr/>
          </p:nvCxnSpPr>
          <p:spPr>
            <a:xfrm>
              <a:off x="3738408" y="2381871"/>
              <a:ext cx="0" cy="2610155"/>
            </a:xfrm>
            <a:prstGeom prst="line">
              <a:avLst/>
            </a:prstGeom>
            <a:ln>
              <a:solidFill>
                <a:srgbClr val="F1F1F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8" name="Группа 157">
              <a:extLst>
                <a:ext uri="{FF2B5EF4-FFF2-40B4-BE49-F238E27FC236}">
                  <a16:creationId xmlns="" xmlns:a16="http://schemas.microsoft.com/office/drawing/2014/main" id="{7B27636C-D5DC-E85C-EE19-185390D0DD09}"/>
                </a:ext>
              </a:extLst>
            </p:cNvPr>
            <p:cNvGrpSpPr/>
            <p:nvPr/>
          </p:nvGrpSpPr>
          <p:grpSpPr>
            <a:xfrm>
              <a:off x="2655096" y="3084325"/>
              <a:ext cx="2159991" cy="1205244"/>
              <a:chOff x="2654916" y="3117426"/>
              <a:chExt cx="2159991" cy="1205244"/>
            </a:xfrm>
          </p:grpSpPr>
          <p:grpSp>
            <p:nvGrpSpPr>
              <p:cNvPr id="121" name="Группа 120">
                <a:extLst>
                  <a:ext uri="{FF2B5EF4-FFF2-40B4-BE49-F238E27FC236}">
                    <a16:creationId xmlns="" xmlns:a16="http://schemas.microsoft.com/office/drawing/2014/main" id="{C0E3F89F-5015-76B7-83AB-B2981EC78399}"/>
                  </a:ext>
                </a:extLst>
              </p:cNvPr>
              <p:cNvGrpSpPr/>
              <p:nvPr/>
            </p:nvGrpSpPr>
            <p:grpSpPr>
              <a:xfrm>
                <a:off x="2654916" y="3117426"/>
                <a:ext cx="2159991" cy="1205244"/>
                <a:chOff x="2491740" y="3198701"/>
                <a:chExt cx="2486289" cy="1387314"/>
              </a:xfrm>
            </p:grpSpPr>
            <p:cxnSp>
              <p:nvCxnSpPr>
                <p:cNvPr id="117" name="Прямая соединительная линия 116">
                  <a:extLst>
                    <a:ext uri="{FF2B5EF4-FFF2-40B4-BE49-F238E27FC236}">
                      <a16:creationId xmlns="" xmlns:a16="http://schemas.microsoft.com/office/drawing/2014/main" id="{8B915712-0841-7078-5D11-970E6AA7018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491740" y="3198701"/>
                  <a:ext cx="2402899" cy="1387314"/>
                </a:xfrm>
                <a:prstGeom prst="line">
                  <a:avLst/>
                </a:prstGeom>
                <a:ln>
                  <a:solidFill>
                    <a:srgbClr val="F1F1F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Прямая соединительная линия 119">
                  <a:extLst>
                    <a:ext uri="{FF2B5EF4-FFF2-40B4-BE49-F238E27FC236}">
                      <a16:creationId xmlns="" xmlns:a16="http://schemas.microsoft.com/office/drawing/2014/main" id="{1708A3A5-006B-B5E0-C489-EABF0F13779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75130" y="3198701"/>
                  <a:ext cx="2402899" cy="1387314"/>
                </a:xfrm>
                <a:prstGeom prst="line">
                  <a:avLst/>
                </a:prstGeom>
                <a:ln>
                  <a:solidFill>
                    <a:srgbClr val="F1F1F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2" name="Овал 121">
                <a:extLst>
                  <a:ext uri="{FF2B5EF4-FFF2-40B4-BE49-F238E27FC236}">
                    <a16:creationId xmlns="" xmlns:a16="http://schemas.microsoft.com/office/drawing/2014/main" id="{5A0E3986-D229-D6EC-5021-52A0442A8505}"/>
                  </a:ext>
                </a:extLst>
              </p:cNvPr>
              <p:cNvSpPr/>
              <p:nvPr/>
            </p:nvSpPr>
            <p:spPr>
              <a:xfrm>
                <a:off x="3708583" y="3664426"/>
                <a:ext cx="62551" cy="62551"/>
              </a:xfrm>
              <a:prstGeom prst="ellipse">
                <a:avLst/>
              </a:prstGeom>
              <a:solidFill>
                <a:srgbClr val="F1F1F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x-none"/>
              </a:p>
            </p:txBody>
          </p:sp>
        </p:grpSp>
      </p:grpSp>
      <p:sp>
        <p:nvSpPr>
          <p:cNvPr id="123" name="TextBox 122">
            <a:extLst>
              <a:ext uri="{FF2B5EF4-FFF2-40B4-BE49-F238E27FC236}">
                <a16:creationId xmlns="" xmlns:a16="http://schemas.microsoft.com/office/drawing/2014/main" id="{4DDD486F-FFDC-3AC3-0983-1563F64C780C}"/>
              </a:ext>
            </a:extLst>
          </p:cNvPr>
          <p:cNvSpPr txBox="1"/>
          <p:nvPr/>
        </p:nvSpPr>
        <p:spPr>
          <a:xfrm>
            <a:off x="3193411" y="1674883"/>
            <a:ext cx="112031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8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объем инвестиций </a:t>
            </a:r>
          </a:p>
          <a:p>
            <a:r>
              <a:rPr lang="ru-RU" sz="8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основной капитал </a:t>
            </a:r>
            <a:r>
              <a:rPr lang="ru-RU" sz="8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 руб.</a:t>
            </a:r>
            <a:endParaRPr lang="x-none" sz="8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5" name="Скругленный прямоугольник 124">
            <a:extLst>
              <a:ext uri="{FF2B5EF4-FFF2-40B4-BE49-F238E27FC236}">
                <a16:creationId xmlns="" xmlns:a16="http://schemas.microsoft.com/office/drawing/2014/main" id="{7DACA747-66C6-0E65-B5FA-C504D9C6D2C4}"/>
              </a:ext>
            </a:extLst>
          </p:cNvPr>
          <p:cNvSpPr/>
          <p:nvPr/>
        </p:nvSpPr>
        <p:spPr>
          <a:xfrm>
            <a:off x="3193411" y="2133513"/>
            <a:ext cx="322113" cy="180000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323,1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6" name="Скругленный прямоугольник 125">
            <a:extLst>
              <a:ext uri="{FF2B5EF4-FFF2-40B4-BE49-F238E27FC236}">
                <a16:creationId xmlns="" xmlns:a16="http://schemas.microsoft.com/office/drawing/2014/main" id="{1F8EAFBB-518D-C75C-F633-1B12885366D0}"/>
              </a:ext>
            </a:extLst>
          </p:cNvPr>
          <p:cNvSpPr/>
          <p:nvPr/>
        </p:nvSpPr>
        <p:spPr>
          <a:xfrm>
            <a:off x="3991617" y="2128442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272,4</a:t>
            </a:r>
          </a:p>
          <a:p>
            <a:pPr algn="ctr"/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7" name="Скругленный прямоугольник 126">
            <a:extLst>
              <a:ext uri="{FF2B5EF4-FFF2-40B4-BE49-F238E27FC236}">
                <a16:creationId xmlns="" xmlns:a16="http://schemas.microsoft.com/office/drawing/2014/main" id="{0B4880A1-91DC-D0F0-A77C-E94DED46A2DE}"/>
              </a:ext>
            </a:extLst>
          </p:cNvPr>
          <p:cNvSpPr/>
          <p:nvPr/>
        </p:nvSpPr>
        <p:spPr>
          <a:xfrm>
            <a:off x="3590989" y="2133513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B1C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330,7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="" xmlns:a16="http://schemas.microsoft.com/office/drawing/2014/main" id="{B51F7AF6-8F8A-5B37-A1C2-3650196617FB}"/>
              </a:ext>
            </a:extLst>
          </p:cNvPr>
          <p:cNvSpPr txBox="1"/>
          <p:nvPr/>
        </p:nvSpPr>
        <p:spPr>
          <a:xfrm>
            <a:off x="5269143" y="3015810"/>
            <a:ext cx="112031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8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отгрузка продукции</a:t>
            </a:r>
          </a:p>
          <a:p>
            <a:r>
              <a:rPr lang="ru-RU" sz="8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млрд руб.</a:t>
            </a:r>
            <a:endParaRPr lang="x-none" sz="8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3" name="Скругленный прямоугольник 132">
            <a:extLst>
              <a:ext uri="{FF2B5EF4-FFF2-40B4-BE49-F238E27FC236}">
                <a16:creationId xmlns="" xmlns:a16="http://schemas.microsoft.com/office/drawing/2014/main" id="{BD49888C-EE87-0AA1-DB51-FCB7AE18C6FB}"/>
              </a:ext>
            </a:extLst>
          </p:cNvPr>
          <p:cNvSpPr/>
          <p:nvPr/>
        </p:nvSpPr>
        <p:spPr>
          <a:xfrm>
            <a:off x="5269143" y="3344643"/>
            <a:ext cx="322113" cy="180000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0,8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4" name="Скругленный прямоугольник 133">
            <a:extLst>
              <a:ext uri="{FF2B5EF4-FFF2-40B4-BE49-F238E27FC236}">
                <a16:creationId xmlns="" xmlns:a16="http://schemas.microsoft.com/office/drawing/2014/main" id="{E891C477-CE41-440F-B223-9BD475BA4F74}"/>
              </a:ext>
            </a:extLst>
          </p:cNvPr>
          <p:cNvSpPr/>
          <p:nvPr/>
        </p:nvSpPr>
        <p:spPr>
          <a:xfrm>
            <a:off x="6067349" y="3339572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0,5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5" name="Скругленный прямоугольник 134">
            <a:extLst>
              <a:ext uri="{FF2B5EF4-FFF2-40B4-BE49-F238E27FC236}">
                <a16:creationId xmlns="" xmlns:a16="http://schemas.microsoft.com/office/drawing/2014/main" id="{BA41BC5E-92C9-7CBA-1F88-F41F35900D8E}"/>
              </a:ext>
            </a:extLst>
          </p:cNvPr>
          <p:cNvSpPr/>
          <p:nvPr/>
        </p:nvSpPr>
        <p:spPr>
          <a:xfrm>
            <a:off x="5666721" y="3344643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B1C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0,7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6" name="TextBox 135">
            <a:extLst>
              <a:ext uri="{FF2B5EF4-FFF2-40B4-BE49-F238E27FC236}">
                <a16:creationId xmlns="" xmlns:a16="http://schemas.microsoft.com/office/drawing/2014/main" id="{2EFB3336-310E-8D41-40DB-BCF7E0A8AF90}"/>
              </a:ext>
            </a:extLst>
          </p:cNvPr>
          <p:cNvSpPr txBox="1"/>
          <p:nvPr/>
        </p:nvSpPr>
        <p:spPr>
          <a:xfrm>
            <a:off x="4862489" y="4586482"/>
            <a:ext cx="156298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8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общий фонд оплаты труда       по полному кругу организация</a:t>
            </a:r>
          </a:p>
          <a:p>
            <a:r>
              <a:rPr lang="ru-RU" sz="8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млрд руб.</a:t>
            </a:r>
            <a:endParaRPr lang="x-none" sz="8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7" name="Скругленный прямоугольник 136">
            <a:extLst>
              <a:ext uri="{FF2B5EF4-FFF2-40B4-BE49-F238E27FC236}">
                <a16:creationId xmlns="" xmlns:a16="http://schemas.microsoft.com/office/drawing/2014/main" id="{A3F711DB-496E-5AE9-8DA3-52FB6C8C4FC4}"/>
              </a:ext>
            </a:extLst>
          </p:cNvPr>
          <p:cNvSpPr/>
          <p:nvPr/>
        </p:nvSpPr>
        <p:spPr>
          <a:xfrm>
            <a:off x="4862489" y="5041010"/>
            <a:ext cx="322113" cy="180000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1,546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8" name="Скругленный прямоугольник 137">
            <a:extLst>
              <a:ext uri="{FF2B5EF4-FFF2-40B4-BE49-F238E27FC236}">
                <a16:creationId xmlns="" xmlns:a16="http://schemas.microsoft.com/office/drawing/2014/main" id="{8F9B137A-9F0C-3053-26F4-F1A1A4D82D6D}"/>
              </a:ext>
            </a:extLst>
          </p:cNvPr>
          <p:cNvSpPr/>
          <p:nvPr/>
        </p:nvSpPr>
        <p:spPr>
          <a:xfrm>
            <a:off x="5660695" y="5035939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1,869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9" name="Скругленный прямоугольник 138">
            <a:extLst>
              <a:ext uri="{FF2B5EF4-FFF2-40B4-BE49-F238E27FC236}">
                <a16:creationId xmlns="" xmlns:a16="http://schemas.microsoft.com/office/drawing/2014/main" id="{5638DA25-0A83-5C61-BB97-CE89B7FE3C55}"/>
              </a:ext>
            </a:extLst>
          </p:cNvPr>
          <p:cNvSpPr/>
          <p:nvPr/>
        </p:nvSpPr>
        <p:spPr>
          <a:xfrm>
            <a:off x="5260067" y="5041010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B1C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1,709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0" name="TextBox 139">
            <a:extLst>
              <a:ext uri="{FF2B5EF4-FFF2-40B4-BE49-F238E27FC236}">
                <a16:creationId xmlns="" xmlns:a16="http://schemas.microsoft.com/office/drawing/2014/main" id="{9B8B9FEF-8A61-E7B5-E26D-6064E35C71F8}"/>
              </a:ext>
            </a:extLst>
          </p:cNvPr>
          <p:cNvSpPr txBox="1"/>
          <p:nvPr/>
        </p:nvSpPr>
        <p:spPr>
          <a:xfrm>
            <a:off x="1589193" y="4583313"/>
            <a:ext cx="98825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8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объём розничного товарооборота</a:t>
            </a:r>
          </a:p>
          <a:p>
            <a:r>
              <a:rPr lang="ru-RU" sz="8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млрд руб.</a:t>
            </a:r>
            <a:endParaRPr lang="x-none" sz="8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1" name="Скругленный прямоугольник 140">
            <a:extLst>
              <a:ext uri="{FF2B5EF4-FFF2-40B4-BE49-F238E27FC236}">
                <a16:creationId xmlns="" xmlns:a16="http://schemas.microsoft.com/office/drawing/2014/main" id="{5BF57916-37D0-2A89-BEDE-6529985937EC}"/>
              </a:ext>
            </a:extLst>
          </p:cNvPr>
          <p:cNvSpPr/>
          <p:nvPr/>
        </p:nvSpPr>
        <p:spPr>
          <a:xfrm>
            <a:off x="1589193" y="5037841"/>
            <a:ext cx="322113" cy="180000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1,2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2" name="Скругленный прямоугольник 141">
            <a:extLst>
              <a:ext uri="{FF2B5EF4-FFF2-40B4-BE49-F238E27FC236}">
                <a16:creationId xmlns="" xmlns:a16="http://schemas.microsoft.com/office/drawing/2014/main" id="{804C102D-E058-03DA-846F-7B2632D8057C}"/>
              </a:ext>
            </a:extLst>
          </p:cNvPr>
          <p:cNvSpPr/>
          <p:nvPr/>
        </p:nvSpPr>
        <p:spPr>
          <a:xfrm>
            <a:off x="2387399" y="5032770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1,6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" name="Скругленный прямоугольник 142">
            <a:extLst>
              <a:ext uri="{FF2B5EF4-FFF2-40B4-BE49-F238E27FC236}">
                <a16:creationId xmlns="" xmlns:a16="http://schemas.microsoft.com/office/drawing/2014/main" id="{AF6DE8AE-5C46-A9ED-FE44-79540CCD291B}"/>
              </a:ext>
            </a:extLst>
          </p:cNvPr>
          <p:cNvSpPr/>
          <p:nvPr/>
        </p:nvSpPr>
        <p:spPr>
          <a:xfrm>
            <a:off x="1986771" y="5037841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B1C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1,4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4" name="TextBox 143">
            <a:extLst>
              <a:ext uri="{FF2B5EF4-FFF2-40B4-BE49-F238E27FC236}">
                <a16:creationId xmlns="" xmlns:a16="http://schemas.microsoft.com/office/drawing/2014/main" id="{CD500BF9-38C1-5529-5619-ECFDF6A02DFC}"/>
              </a:ext>
            </a:extLst>
          </p:cNvPr>
          <p:cNvSpPr txBox="1"/>
          <p:nvPr/>
        </p:nvSpPr>
        <p:spPr>
          <a:xfrm>
            <a:off x="1085529" y="3015810"/>
            <a:ext cx="156298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8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налоговые поступления </a:t>
            </a:r>
          </a:p>
          <a:p>
            <a:r>
              <a:rPr lang="ru-RU" sz="800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 </a:t>
            </a:r>
            <a:r>
              <a:rPr lang="ru-RU" sz="8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руб.</a:t>
            </a:r>
            <a:endParaRPr lang="x-none" sz="8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5" name="Скругленный прямоугольник 144">
            <a:extLst>
              <a:ext uri="{FF2B5EF4-FFF2-40B4-BE49-F238E27FC236}">
                <a16:creationId xmlns="" xmlns:a16="http://schemas.microsoft.com/office/drawing/2014/main" id="{049D898B-5B50-DE58-0CB5-29E839E77CE1}"/>
              </a:ext>
            </a:extLst>
          </p:cNvPr>
          <p:cNvSpPr/>
          <p:nvPr/>
        </p:nvSpPr>
        <p:spPr>
          <a:xfrm>
            <a:off x="1085529" y="3341848"/>
            <a:ext cx="322113" cy="180000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1,5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6" name="Скругленный прямоугольник 145">
            <a:extLst>
              <a:ext uri="{FF2B5EF4-FFF2-40B4-BE49-F238E27FC236}">
                <a16:creationId xmlns="" xmlns:a16="http://schemas.microsoft.com/office/drawing/2014/main" id="{D8C75DED-E032-F06C-4A1B-C15F2E0A1892}"/>
              </a:ext>
            </a:extLst>
          </p:cNvPr>
          <p:cNvSpPr/>
          <p:nvPr/>
        </p:nvSpPr>
        <p:spPr>
          <a:xfrm>
            <a:off x="1883735" y="3336777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1,1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7" name="Скругленный прямоугольник 146">
            <a:extLst>
              <a:ext uri="{FF2B5EF4-FFF2-40B4-BE49-F238E27FC236}">
                <a16:creationId xmlns="" xmlns:a16="http://schemas.microsoft.com/office/drawing/2014/main" id="{2947D3A7-F3F2-F042-E041-2359906A0400}"/>
              </a:ext>
            </a:extLst>
          </p:cNvPr>
          <p:cNvSpPr/>
          <p:nvPr/>
        </p:nvSpPr>
        <p:spPr>
          <a:xfrm>
            <a:off x="1467455" y="3332853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B1C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1,6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8" name="TextBox 147">
            <a:extLst>
              <a:ext uri="{FF2B5EF4-FFF2-40B4-BE49-F238E27FC236}">
                <a16:creationId xmlns="" xmlns:a16="http://schemas.microsoft.com/office/drawing/2014/main" id="{BD9E40EF-B3BB-3EB9-AF5B-3B81E652F392}"/>
              </a:ext>
            </a:extLst>
          </p:cNvPr>
          <p:cNvSpPr txBox="1"/>
          <p:nvPr/>
        </p:nvSpPr>
        <p:spPr>
          <a:xfrm>
            <a:off x="3231937" y="5140939"/>
            <a:ext cx="98825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8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средняя з/п</a:t>
            </a:r>
          </a:p>
          <a:p>
            <a:r>
              <a:rPr lang="ru-RU" sz="8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руб.</a:t>
            </a:r>
            <a:endParaRPr lang="x-none" sz="8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9" name="Скругленный прямоугольник 148">
            <a:extLst>
              <a:ext uri="{FF2B5EF4-FFF2-40B4-BE49-F238E27FC236}">
                <a16:creationId xmlns="" xmlns:a16="http://schemas.microsoft.com/office/drawing/2014/main" id="{4676CABC-9A49-F2C2-A9BC-C53B134296DE}"/>
              </a:ext>
            </a:extLst>
          </p:cNvPr>
          <p:cNvSpPr/>
          <p:nvPr/>
        </p:nvSpPr>
        <p:spPr>
          <a:xfrm>
            <a:off x="3231937" y="5478354"/>
            <a:ext cx="322113" cy="180000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32331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0" name="Скругленный прямоугольник 149">
            <a:extLst>
              <a:ext uri="{FF2B5EF4-FFF2-40B4-BE49-F238E27FC236}">
                <a16:creationId xmlns="" xmlns:a16="http://schemas.microsoft.com/office/drawing/2014/main" id="{D3AFCDB7-7B2D-FB95-3CC4-26FA72959204}"/>
              </a:ext>
            </a:extLst>
          </p:cNvPr>
          <p:cNvSpPr/>
          <p:nvPr/>
        </p:nvSpPr>
        <p:spPr>
          <a:xfrm>
            <a:off x="4030143" y="5473283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41378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1" name="Скругленный прямоугольник 150">
            <a:extLst>
              <a:ext uri="{FF2B5EF4-FFF2-40B4-BE49-F238E27FC236}">
                <a16:creationId xmlns="" xmlns:a16="http://schemas.microsoft.com/office/drawing/2014/main" id="{0DA18218-A189-5B34-A992-A1C2F6968601}"/>
              </a:ext>
            </a:extLst>
          </p:cNvPr>
          <p:cNvSpPr/>
          <p:nvPr/>
        </p:nvSpPr>
        <p:spPr>
          <a:xfrm>
            <a:off x="3629515" y="5478354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B1C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37045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1" name="Шестиугольник 160">
            <a:extLst>
              <a:ext uri="{FF2B5EF4-FFF2-40B4-BE49-F238E27FC236}">
                <a16:creationId xmlns="" xmlns:a16="http://schemas.microsoft.com/office/drawing/2014/main" id="{80C5CFFC-7012-7F1B-F30E-BDA9A7D11940}"/>
              </a:ext>
            </a:extLst>
          </p:cNvPr>
          <p:cNvSpPr/>
          <p:nvPr/>
        </p:nvSpPr>
        <p:spPr>
          <a:xfrm rot="1800000">
            <a:off x="2827764" y="3169416"/>
            <a:ext cx="1778607" cy="1696763"/>
          </a:xfrm>
          <a:custGeom>
            <a:avLst/>
            <a:gdLst>
              <a:gd name="connsiteX0" fmla="*/ 0 w 1889708"/>
              <a:gd name="connsiteY0" fmla="*/ 814530 h 1629059"/>
              <a:gd name="connsiteX1" fmla="*/ 407265 w 1889708"/>
              <a:gd name="connsiteY1" fmla="*/ 0 h 1629059"/>
              <a:gd name="connsiteX2" fmla="*/ 1482443 w 1889708"/>
              <a:gd name="connsiteY2" fmla="*/ 0 h 1629059"/>
              <a:gd name="connsiteX3" fmla="*/ 1889708 w 1889708"/>
              <a:gd name="connsiteY3" fmla="*/ 814530 h 1629059"/>
              <a:gd name="connsiteX4" fmla="*/ 1482443 w 1889708"/>
              <a:gd name="connsiteY4" fmla="*/ 1629059 h 1629059"/>
              <a:gd name="connsiteX5" fmla="*/ 407265 w 1889708"/>
              <a:gd name="connsiteY5" fmla="*/ 1629059 h 1629059"/>
              <a:gd name="connsiteX6" fmla="*/ 0 w 1889708"/>
              <a:gd name="connsiteY6" fmla="*/ 814530 h 1629059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482443 w 1889708"/>
              <a:gd name="connsiteY4" fmla="*/ 1629059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141294 w 1889708"/>
              <a:gd name="connsiteY4" fmla="*/ 1268210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220266 w 1889708"/>
              <a:gd name="connsiteY4" fmla="*/ 1381991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657677"/>
              <a:gd name="connsiteY0" fmla="*/ 814530 h 1736015"/>
              <a:gd name="connsiteX1" fmla="*/ 407265 w 1657677"/>
              <a:gd name="connsiteY1" fmla="*/ 0 h 1736015"/>
              <a:gd name="connsiteX2" fmla="*/ 1482443 w 1657677"/>
              <a:gd name="connsiteY2" fmla="*/ 0 h 1736015"/>
              <a:gd name="connsiteX3" fmla="*/ 1657677 w 1657677"/>
              <a:gd name="connsiteY3" fmla="*/ 769197 h 1736015"/>
              <a:gd name="connsiteX4" fmla="*/ 1220266 w 1657677"/>
              <a:gd name="connsiteY4" fmla="*/ 1381991 h 1736015"/>
              <a:gd name="connsiteX5" fmla="*/ 256517 w 1657677"/>
              <a:gd name="connsiteY5" fmla="*/ 1736015 h 1736015"/>
              <a:gd name="connsiteX6" fmla="*/ 0 w 1657677"/>
              <a:gd name="connsiteY6" fmla="*/ 814530 h 1736015"/>
              <a:gd name="connsiteX0" fmla="*/ 0 w 1657677"/>
              <a:gd name="connsiteY0" fmla="*/ 814530 h 1736015"/>
              <a:gd name="connsiteX1" fmla="*/ 407265 w 1657677"/>
              <a:gd name="connsiteY1" fmla="*/ 0 h 1736015"/>
              <a:gd name="connsiteX2" fmla="*/ 1226899 w 1657677"/>
              <a:gd name="connsiteY2" fmla="*/ 120977 h 1736015"/>
              <a:gd name="connsiteX3" fmla="*/ 1657677 w 1657677"/>
              <a:gd name="connsiteY3" fmla="*/ 769197 h 1736015"/>
              <a:gd name="connsiteX4" fmla="*/ 1220266 w 1657677"/>
              <a:gd name="connsiteY4" fmla="*/ 1381991 h 1736015"/>
              <a:gd name="connsiteX5" fmla="*/ 256517 w 1657677"/>
              <a:gd name="connsiteY5" fmla="*/ 1736015 h 1736015"/>
              <a:gd name="connsiteX6" fmla="*/ 0 w 1657677"/>
              <a:gd name="connsiteY6" fmla="*/ 814530 h 1736015"/>
              <a:gd name="connsiteX0" fmla="*/ 0 w 1664969"/>
              <a:gd name="connsiteY0" fmla="*/ 778896 h 1736015"/>
              <a:gd name="connsiteX1" fmla="*/ 414557 w 1664969"/>
              <a:gd name="connsiteY1" fmla="*/ 0 h 1736015"/>
              <a:gd name="connsiteX2" fmla="*/ 1234191 w 1664969"/>
              <a:gd name="connsiteY2" fmla="*/ 120977 h 1736015"/>
              <a:gd name="connsiteX3" fmla="*/ 1664969 w 1664969"/>
              <a:gd name="connsiteY3" fmla="*/ 769197 h 1736015"/>
              <a:gd name="connsiteX4" fmla="*/ 1227558 w 1664969"/>
              <a:gd name="connsiteY4" fmla="*/ 1381991 h 1736015"/>
              <a:gd name="connsiteX5" fmla="*/ 263809 w 1664969"/>
              <a:gd name="connsiteY5" fmla="*/ 1736015 h 1736015"/>
              <a:gd name="connsiteX6" fmla="*/ 0 w 1664969"/>
              <a:gd name="connsiteY6" fmla="*/ 778896 h 1736015"/>
              <a:gd name="connsiteX0" fmla="*/ 0 w 1664969"/>
              <a:gd name="connsiteY0" fmla="*/ 657919 h 1615038"/>
              <a:gd name="connsiteX1" fmla="*/ 538202 w 1664969"/>
              <a:gd name="connsiteY1" fmla="*/ 93182 h 1615038"/>
              <a:gd name="connsiteX2" fmla="*/ 1234191 w 1664969"/>
              <a:gd name="connsiteY2" fmla="*/ 0 h 1615038"/>
              <a:gd name="connsiteX3" fmla="*/ 1664969 w 1664969"/>
              <a:gd name="connsiteY3" fmla="*/ 648220 h 1615038"/>
              <a:gd name="connsiteX4" fmla="*/ 1227558 w 1664969"/>
              <a:gd name="connsiteY4" fmla="*/ 1261014 h 1615038"/>
              <a:gd name="connsiteX5" fmla="*/ 263809 w 1664969"/>
              <a:gd name="connsiteY5" fmla="*/ 1615038 h 1615038"/>
              <a:gd name="connsiteX6" fmla="*/ 0 w 1664969"/>
              <a:gd name="connsiteY6" fmla="*/ 657919 h 1615038"/>
              <a:gd name="connsiteX0" fmla="*/ 0 w 1546566"/>
              <a:gd name="connsiteY0" fmla="*/ 657919 h 1615038"/>
              <a:gd name="connsiteX1" fmla="*/ 538202 w 1546566"/>
              <a:gd name="connsiteY1" fmla="*/ 93182 h 1615038"/>
              <a:gd name="connsiteX2" fmla="*/ 1234191 w 1546566"/>
              <a:gd name="connsiteY2" fmla="*/ 0 h 1615038"/>
              <a:gd name="connsiteX3" fmla="*/ 1546566 w 1546566"/>
              <a:gd name="connsiteY3" fmla="*/ 650174 h 1615038"/>
              <a:gd name="connsiteX4" fmla="*/ 1227558 w 1546566"/>
              <a:gd name="connsiteY4" fmla="*/ 1261014 h 1615038"/>
              <a:gd name="connsiteX5" fmla="*/ 263809 w 1546566"/>
              <a:gd name="connsiteY5" fmla="*/ 1615038 h 1615038"/>
              <a:gd name="connsiteX6" fmla="*/ 0 w 1546566"/>
              <a:gd name="connsiteY6" fmla="*/ 657919 h 1615038"/>
              <a:gd name="connsiteX0" fmla="*/ 0 w 1546566"/>
              <a:gd name="connsiteY0" fmla="*/ 657919 h 1518248"/>
              <a:gd name="connsiteX1" fmla="*/ 538202 w 1546566"/>
              <a:gd name="connsiteY1" fmla="*/ 93182 h 1518248"/>
              <a:gd name="connsiteX2" fmla="*/ 1234191 w 1546566"/>
              <a:gd name="connsiteY2" fmla="*/ 0 h 1518248"/>
              <a:gd name="connsiteX3" fmla="*/ 1546566 w 1546566"/>
              <a:gd name="connsiteY3" fmla="*/ 650174 h 1518248"/>
              <a:gd name="connsiteX4" fmla="*/ 1227558 w 1546566"/>
              <a:gd name="connsiteY4" fmla="*/ 1261014 h 1518248"/>
              <a:gd name="connsiteX5" fmla="*/ 373944 w 1546566"/>
              <a:gd name="connsiteY5" fmla="*/ 1518248 h 1518248"/>
              <a:gd name="connsiteX6" fmla="*/ 0 w 1546566"/>
              <a:gd name="connsiteY6" fmla="*/ 657919 h 1518248"/>
              <a:gd name="connsiteX0" fmla="*/ 0 w 1546566"/>
              <a:gd name="connsiteY0" fmla="*/ 572069 h 1432398"/>
              <a:gd name="connsiteX1" fmla="*/ 538202 w 1546566"/>
              <a:gd name="connsiteY1" fmla="*/ 7332 h 1432398"/>
              <a:gd name="connsiteX2" fmla="*/ 1177507 w 1546566"/>
              <a:gd name="connsiteY2" fmla="*/ 0 h 1432398"/>
              <a:gd name="connsiteX3" fmla="*/ 1546566 w 1546566"/>
              <a:gd name="connsiteY3" fmla="*/ 564324 h 1432398"/>
              <a:gd name="connsiteX4" fmla="*/ 1227558 w 1546566"/>
              <a:gd name="connsiteY4" fmla="*/ 1175164 h 1432398"/>
              <a:gd name="connsiteX5" fmla="*/ 373944 w 1546566"/>
              <a:gd name="connsiteY5" fmla="*/ 1432398 h 1432398"/>
              <a:gd name="connsiteX6" fmla="*/ 0 w 1546566"/>
              <a:gd name="connsiteY6" fmla="*/ 572069 h 1432398"/>
              <a:gd name="connsiteX0" fmla="*/ 0 w 1484490"/>
              <a:gd name="connsiteY0" fmla="*/ 572069 h 1432398"/>
              <a:gd name="connsiteX1" fmla="*/ 538202 w 1484490"/>
              <a:gd name="connsiteY1" fmla="*/ 7332 h 1432398"/>
              <a:gd name="connsiteX2" fmla="*/ 1177507 w 1484490"/>
              <a:gd name="connsiteY2" fmla="*/ 0 h 1432398"/>
              <a:gd name="connsiteX3" fmla="*/ 1484490 w 1484490"/>
              <a:gd name="connsiteY3" fmla="*/ 560321 h 1432398"/>
              <a:gd name="connsiteX4" fmla="*/ 1227558 w 1484490"/>
              <a:gd name="connsiteY4" fmla="*/ 1175164 h 1432398"/>
              <a:gd name="connsiteX5" fmla="*/ 373944 w 1484490"/>
              <a:gd name="connsiteY5" fmla="*/ 1432398 h 1432398"/>
              <a:gd name="connsiteX6" fmla="*/ 0 w 1484490"/>
              <a:gd name="connsiteY6" fmla="*/ 572069 h 1432398"/>
              <a:gd name="connsiteX0" fmla="*/ 0 w 1484490"/>
              <a:gd name="connsiteY0" fmla="*/ 572069 h 1432398"/>
              <a:gd name="connsiteX1" fmla="*/ 538202 w 1484490"/>
              <a:gd name="connsiteY1" fmla="*/ 7332 h 1432398"/>
              <a:gd name="connsiteX2" fmla="*/ 1177507 w 1484490"/>
              <a:gd name="connsiteY2" fmla="*/ 0 h 1432398"/>
              <a:gd name="connsiteX3" fmla="*/ 1484490 w 1484490"/>
              <a:gd name="connsiteY3" fmla="*/ 560321 h 1432398"/>
              <a:gd name="connsiteX4" fmla="*/ 1185967 w 1484490"/>
              <a:gd name="connsiteY4" fmla="*/ 1126130 h 1432398"/>
              <a:gd name="connsiteX5" fmla="*/ 373944 w 1484490"/>
              <a:gd name="connsiteY5" fmla="*/ 1432398 h 1432398"/>
              <a:gd name="connsiteX6" fmla="*/ 0 w 1484490"/>
              <a:gd name="connsiteY6" fmla="*/ 572069 h 1432398"/>
              <a:gd name="connsiteX0" fmla="*/ 0 w 1376047"/>
              <a:gd name="connsiteY0" fmla="*/ 575866 h 1432398"/>
              <a:gd name="connsiteX1" fmla="*/ 429759 w 1376047"/>
              <a:gd name="connsiteY1" fmla="*/ 7332 h 1432398"/>
              <a:gd name="connsiteX2" fmla="*/ 1069064 w 1376047"/>
              <a:gd name="connsiteY2" fmla="*/ 0 h 1432398"/>
              <a:gd name="connsiteX3" fmla="*/ 1376047 w 1376047"/>
              <a:gd name="connsiteY3" fmla="*/ 560321 h 1432398"/>
              <a:gd name="connsiteX4" fmla="*/ 1077524 w 1376047"/>
              <a:gd name="connsiteY4" fmla="*/ 1126130 h 1432398"/>
              <a:gd name="connsiteX5" fmla="*/ 265501 w 1376047"/>
              <a:gd name="connsiteY5" fmla="*/ 1432398 h 1432398"/>
              <a:gd name="connsiteX6" fmla="*/ 0 w 1376047"/>
              <a:gd name="connsiteY6" fmla="*/ 575866 h 1432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76047" h="1432398">
                <a:moveTo>
                  <a:pt x="0" y="575866"/>
                </a:moveTo>
                <a:lnTo>
                  <a:pt x="429759" y="7332"/>
                </a:lnTo>
                <a:lnTo>
                  <a:pt x="1069064" y="0"/>
                </a:lnTo>
                <a:lnTo>
                  <a:pt x="1376047" y="560321"/>
                </a:lnTo>
                <a:lnTo>
                  <a:pt x="1077524" y="1126130"/>
                </a:lnTo>
                <a:lnTo>
                  <a:pt x="265501" y="1432398"/>
                </a:lnTo>
                <a:lnTo>
                  <a:pt x="0" y="575866"/>
                </a:lnTo>
                <a:close/>
              </a:path>
            </a:pathLst>
          </a:custGeom>
          <a:noFill/>
          <a:ln>
            <a:solidFill>
              <a:srgbClr val="A6A6A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63" name="Шестиугольник 160">
            <a:extLst>
              <a:ext uri="{FF2B5EF4-FFF2-40B4-BE49-F238E27FC236}">
                <a16:creationId xmlns="" xmlns:a16="http://schemas.microsoft.com/office/drawing/2014/main" id="{BFE3E32D-4E32-EF8D-83DB-B70C7B2C852E}"/>
              </a:ext>
            </a:extLst>
          </p:cNvPr>
          <p:cNvSpPr/>
          <p:nvPr/>
        </p:nvSpPr>
        <p:spPr>
          <a:xfrm rot="1800000">
            <a:off x="2889116" y="2884957"/>
            <a:ext cx="1717387" cy="1771345"/>
          </a:xfrm>
          <a:custGeom>
            <a:avLst/>
            <a:gdLst>
              <a:gd name="connsiteX0" fmla="*/ 0 w 1889708"/>
              <a:gd name="connsiteY0" fmla="*/ 814530 h 1629059"/>
              <a:gd name="connsiteX1" fmla="*/ 407265 w 1889708"/>
              <a:gd name="connsiteY1" fmla="*/ 0 h 1629059"/>
              <a:gd name="connsiteX2" fmla="*/ 1482443 w 1889708"/>
              <a:gd name="connsiteY2" fmla="*/ 0 h 1629059"/>
              <a:gd name="connsiteX3" fmla="*/ 1889708 w 1889708"/>
              <a:gd name="connsiteY3" fmla="*/ 814530 h 1629059"/>
              <a:gd name="connsiteX4" fmla="*/ 1482443 w 1889708"/>
              <a:gd name="connsiteY4" fmla="*/ 1629059 h 1629059"/>
              <a:gd name="connsiteX5" fmla="*/ 407265 w 1889708"/>
              <a:gd name="connsiteY5" fmla="*/ 1629059 h 1629059"/>
              <a:gd name="connsiteX6" fmla="*/ 0 w 1889708"/>
              <a:gd name="connsiteY6" fmla="*/ 814530 h 1629059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482443 w 1889708"/>
              <a:gd name="connsiteY4" fmla="*/ 1629059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141294 w 1889708"/>
              <a:gd name="connsiteY4" fmla="*/ 1268210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220266 w 1889708"/>
              <a:gd name="connsiteY4" fmla="*/ 1381991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657677"/>
              <a:gd name="connsiteY0" fmla="*/ 814530 h 1736015"/>
              <a:gd name="connsiteX1" fmla="*/ 407265 w 1657677"/>
              <a:gd name="connsiteY1" fmla="*/ 0 h 1736015"/>
              <a:gd name="connsiteX2" fmla="*/ 1482443 w 1657677"/>
              <a:gd name="connsiteY2" fmla="*/ 0 h 1736015"/>
              <a:gd name="connsiteX3" fmla="*/ 1657677 w 1657677"/>
              <a:gd name="connsiteY3" fmla="*/ 769197 h 1736015"/>
              <a:gd name="connsiteX4" fmla="*/ 1220266 w 1657677"/>
              <a:gd name="connsiteY4" fmla="*/ 1381991 h 1736015"/>
              <a:gd name="connsiteX5" fmla="*/ 256517 w 1657677"/>
              <a:gd name="connsiteY5" fmla="*/ 1736015 h 1736015"/>
              <a:gd name="connsiteX6" fmla="*/ 0 w 1657677"/>
              <a:gd name="connsiteY6" fmla="*/ 814530 h 1736015"/>
              <a:gd name="connsiteX0" fmla="*/ 0 w 1657677"/>
              <a:gd name="connsiteY0" fmla="*/ 814530 h 1736015"/>
              <a:gd name="connsiteX1" fmla="*/ 407265 w 1657677"/>
              <a:gd name="connsiteY1" fmla="*/ 0 h 1736015"/>
              <a:gd name="connsiteX2" fmla="*/ 1226899 w 1657677"/>
              <a:gd name="connsiteY2" fmla="*/ 120977 h 1736015"/>
              <a:gd name="connsiteX3" fmla="*/ 1657677 w 1657677"/>
              <a:gd name="connsiteY3" fmla="*/ 769197 h 1736015"/>
              <a:gd name="connsiteX4" fmla="*/ 1220266 w 1657677"/>
              <a:gd name="connsiteY4" fmla="*/ 1381991 h 1736015"/>
              <a:gd name="connsiteX5" fmla="*/ 256517 w 1657677"/>
              <a:gd name="connsiteY5" fmla="*/ 1736015 h 1736015"/>
              <a:gd name="connsiteX6" fmla="*/ 0 w 1657677"/>
              <a:gd name="connsiteY6" fmla="*/ 814530 h 1736015"/>
              <a:gd name="connsiteX0" fmla="*/ 0 w 1664969"/>
              <a:gd name="connsiteY0" fmla="*/ 778896 h 1736015"/>
              <a:gd name="connsiteX1" fmla="*/ 414557 w 1664969"/>
              <a:gd name="connsiteY1" fmla="*/ 0 h 1736015"/>
              <a:gd name="connsiteX2" fmla="*/ 1234191 w 1664969"/>
              <a:gd name="connsiteY2" fmla="*/ 120977 h 1736015"/>
              <a:gd name="connsiteX3" fmla="*/ 1664969 w 1664969"/>
              <a:gd name="connsiteY3" fmla="*/ 769197 h 1736015"/>
              <a:gd name="connsiteX4" fmla="*/ 1227558 w 1664969"/>
              <a:gd name="connsiteY4" fmla="*/ 1381991 h 1736015"/>
              <a:gd name="connsiteX5" fmla="*/ 263809 w 1664969"/>
              <a:gd name="connsiteY5" fmla="*/ 1736015 h 1736015"/>
              <a:gd name="connsiteX6" fmla="*/ 0 w 1664969"/>
              <a:gd name="connsiteY6" fmla="*/ 778896 h 1736015"/>
              <a:gd name="connsiteX0" fmla="*/ 0 w 1664969"/>
              <a:gd name="connsiteY0" fmla="*/ 657919 h 1615038"/>
              <a:gd name="connsiteX1" fmla="*/ 538202 w 1664969"/>
              <a:gd name="connsiteY1" fmla="*/ 93182 h 1615038"/>
              <a:gd name="connsiteX2" fmla="*/ 1234191 w 1664969"/>
              <a:gd name="connsiteY2" fmla="*/ 0 h 1615038"/>
              <a:gd name="connsiteX3" fmla="*/ 1664969 w 1664969"/>
              <a:gd name="connsiteY3" fmla="*/ 648220 h 1615038"/>
              <a:gd name="connsiteX4" fmla="*/ 1227558 w 1664969"/>
              <a:gd name="connsiteY4" fmla="*/ 1261014 h 1615038"/>
              <a:gd name="connsiteX5" fmla="*/ 263809 w 1664969"/>
              <a:gd name="connsiteY5" fmla="*/ 1615038 h 1615038"/>
              <a:gd name="connsiteX6" fmla="*/ 0 w 1664969"/>
              <a:gd name="connsiteY6" fmla="*/ 657919 h 1615038"/>
              <a:gd name="connsiteX0" fmla="*/ 0 w 1546566"/>
              <a:gd name="connsiteY0" fmla="*/ 657919 h 1615038"/>
              <a:gd name="connsiteX1" fmla="*/ 538202 w 1546566"/>
              <a:gd name="connsiteY1" fmla="*/ 93182 h 1615038"/>
              <a:gd name="connsiteX2" fmla="*/ 1234191 w 1546566"/>
              <a:gd name="connsiteY2" fmla="*/ 0 h 1615038"/>
              <a:gd name="connsiteX3" fmla="*/ 1546566 w 1546566"/>
              <a:gd name="connsiteY3" fmla="*/ 650174 h 1615038"/>
              <a:gd name="connsiteX4" fmla="*/ 1227558 w 1546566"/>
              <a:gd name="connsiteY4" fmla="*/ 1261014 h 1615038"/>
              <a:gd name="connsiteX5" fmla="*/ 263809 w 1546566"/>
              <a:gd name="connsiteY5" fmla="*/ 1615038 h 1615038"/>
              <a:gd name="connsiteX6" fmla="*/ 0 w 1546566"/>
              <a:gd name="connsiteY6" fmla="*/ 657919 h 1615038"/>
              <a:gd name="connsiteX0" fmla="*/ 0 w 1546566"/>
              <a:gd name="connsiteY0" fmla="*/ 657919 h 1518248"/>
              <a:gd name="connsiteX1" fmla="*/ 538202 w 1546566"/>
              <a:gd name="connsiteY1" fmla="*/ 93182 h 1518248"/>
              <a:gd name="connsiteX2" fmla="*/ 1234191 w 1546566"/>
              <a:gd name="connsiteY2" fmla="*/ 0 h 1518248"/>
              <a:gd name="connsiteX3" fmla="*/ 1546566 w 1546566"/>
              <a:gd name="connsiteY3" fmla="*/ 650174 h 1518248"/>
              <a:gd name="connsiteX4" fmla="*/ 1227558 w 1546566"/>
              <a:gd name="connsiteY4" fmla="*/ 1261014 h 1518248"/>
              <a:gd name="connsiteX5" fmla="*/ 373944 w 1546566"/>
              <a:gd name="connsiteY5" fmla="*/ 1518248 h 1518248"/>
              <a:gd name="connsiteX6" fmla="*/ 0 w 1546566"/>
              <a:gd name="connsiteY6" fmla="*/ 657919 h 1518248"/>
              <a:gd name="connsiteX0" fmla="*/ 0 w 1546566"/>
              <a:gd name="connsiteY0" fmla="*/ 572069 h 1432398"/>
              <a:gd name="connsiteX1" fmla="*/ 538202 w 1546566"/>
              <a:gd name="connsiteY1" fmla="*/ 7332 h 1432398"/>
              <a:gd name="connsiteX2" fmla="*/ 1177507 w 1546566"/>
              <a:gd name="connsiteY2" fmla="*/ 0 h 1432398"/>
              <a:gd name="connsiteX3" fmla="*/ 1546566 w 1546566"/>
              <a:gd name="connsiteY3" fmla="*/ 564324 h 1432398"/>
              <a:gd name="connsiteX4" fmla="*/ 1227558 w 1546566"/>
              <a:gd name="connsiteY4" fmla="*/ 1175164 h 1432398"/>
              <a:gd name="connsiteX5" fmla="*/ 373944 w 1546566"/>
              <a:gd name="connsiteY5" fmla="*/ 1432398 h 1432398"/>
              <a:gd name="connsiteX6" fmla="*/ 0 w 1546566"/>
              <a:gd name="connsiteY6" fmla="*/ 572069 h 1432398"/>
              <a:gd name="connsiteX0" fmla="*/ 0 w 1484490"/>
              <a:gd name="connsiteY0" fmla="*/ 572069 h 1432398"/>
              <a:gd name="connsiteX1" fmla="*/ 538202 w 1484490"/>
              <a:gd name="connsiteY1" fmla="*/ 7332 h 1432398"/>
              <a:gd name="connsiteX2" fmla="*/ 1177507 w 1484490"/>
              <a:gd name="connsiteY2" fmla="*/ 0 h 1432398"/>
              <a:gd name="connsiteX3" fmla="*/ 1484490 w 1484490"/>
              <a:gd name="connsiteY3" fmla="*/ 560321 h 1432398"/>
              <a:gd name="connsiteX4" fmla="*/ 1227558 w 1484490"/>
              <a:gd name="connsiteY4" fmla="*/ 1175164 h 1432398"/>
              <a:gd name="connsiteX5" fmla="*/ 373944 w 1484490"/>
              <a:gd name="connsiteY5" fmla="*/ 1432398 h 1432398"/>
              <a:gd name="connsiteX6" fmla="*/ 0 w 1484490"/>
              <a:gd name="connsiteY6" fmla="*/ 572069 h 1432398"/>
              <a:gd name="connsiteX0" fmla="*/ 0 w 1484490"/>
              <a:gd name="connsiteY0" fmla="*/ 572069 h 1432398"/>
              <a:gd name="connsiteX1" fmla="*/ 538202 w 1484490"/>
              <a:gd name="connsiteY1" fmla="*/ 7332 h 1432398"/>
              <a:gd name="connsiteX2" fmla="*/ 1177507 w 1484490"/>
              <a:gd name="connsiteY2" fmla="*/ 0 h 1432398"/>
              <a:gd name="connsiteX3" fmla="*/ 1484490 w 1484490"/>
              <a:gd name="connsiteY3" fmla="*/ 560321 h 1432398"/>
              <a:gd name="connsiteX4" fmla="*/ 1185967 w 1484490"/>
              <a:gd name="connsiteY4" fmla="*/ 1126130 h 1432398"/>
              <a:gd name="connsiteX5" fmla="*/ 373944 w 1484490"/>
              <a:gd name="connsiteY5" fmla="*/ 1432398 h 1432398"/>
              <a:gd name="connsiteX6" fmla="*/ 0 w 1484490"/>
              <a:gd name="connsiteY6" fmla="*/ 572069 h 1432398"/>
              <a:gd name="connsiteX0" fmla="*/ 0 w 1376047"/>
              <a:gd name="connsiteY0" fmla="*/ 575866 h 1432398"/>
              <a:gd name="connsiteX1" fmla="*/ 429759 w 1376047"/>
              <a:gd name="connsiteY1" fmla="*/ 7332 h 1432398"/>
              <a:gd name="connsiteX2" fmla="*/ 1069064 w 1376047"/>
              <a:gd name="connsiteY2" fmla="*/ 0 h 1432398"/>
              <a:gd name="connsiteX3" fmla="*/ 1376047 w 1376047"/>
              <a:gd name="connsiteY3" fmla="*/ 560321 h 1432398"/>
              <a:gd name="connsiteX4" fmla="*/ 1077524 w 1376047"/>
              <a:gd name="connsiteY4" fmla="*/ 1126130 h 1432398"/>
              <a:gd name="connsiteX5" fmla="*/ 265501 w 1376047"/>
              <a:gd name="connsiteY5" fmla="*/ 1432398 h 1432398"/>
              <a:gd name="connsiteX6" fmla="*/ 0 w 1376047"/>
              <a:gd name="connsiteY6" fmla="*/ 575866 h 1432398"/>
              <a:gd name="connsiteX0" fmla="*/ 0 w 1376047"/>
              <a:gd name="connsiteY0" fmla="*/ 663163 h 1519695"/>
              <a:gd name="connsiteX1" fmla="*/ 375125 w 1376047"/>
              <a:gd name="connsiteY1" fmla="*/ 0 h 1519695"/>
              <a:gd name="connsiteX2" fmla="*/ 1069064 w 1376047"/>
              <a:gd name="connsiteY2" fmla="*/ 87297 h 1519695"/>
              <a:gd name="connsiteX3" fmla="*/ 1376047 w 1376047"/>
              <a:gd name="connsiteY3" fmla="*/ 647618 h 1519695"/>
              <a:gd name="connsiteX4" fmla="*/ 1077524 w 1376047"/>
              <a:gd name="connsiteY4" fmla="*/ 1213427 h 1519695"/>
              <a:gd name="connsiteX5" fmla="*/ 265501 w 1376047"/>
              <a:gd name="connsiteY5" fmla="*/ 1519695 h 1519695"/>
              <a:gd name="connsiteX6" fmla="*/ 0 w 1376047"/>
              <a:gd name="connsiteY6" fmla="*/ 663163 h 1519695"/>
              <a:gd name="connsiteX0" fmla="*/ 0 w 1376047"/>
              <a:gd name="connsiteY0" fmla="*/ 672448 h 1528980"/>
              <a:gd name="connsiteX1" fmla="*/ 375125 w 1376047"/>
              <a:gd name="connsiteY1" fmla="*/ 9285 h 1528980"/>
              <a:gd name="connsiteX2" fmla="*/ 1132833 w 1376047"/>
              <a:gd name="connsiteY2" fmla="*/ 0 h 1528980"/>
              <a:gd name="connsiteX3" fmla="*/ 1376047 w 1376047"/>
              <a:gd name="connsiteY3" fmla="*/ 656903 h 1528980"/>
              <a:gd name="connsiteX4" fmla="*/ 1077524 w 1376047"/>
              <a:gd name="connsiteY4" fmla="*/ 1222712 h 1528980"/>
              <a:gd name="connsiteX5" fmla="*/ 265501 w 1376047"/>
              <a:gd name="connsiteY5" fmla="*/ 1528980 h 1528980"/>
              <a:gd name="connsiteX6" fmla="*/ 0 w 1376047"/>
              <a:gd name="connsiteY6" fmla="*/ 672448 h 1528980"/>
              <a:gd name="connsiteX0" fmla="*/ 0 w 1450960"/>
              <a:gd name="connsiteY0" fmla="*/ 672448 h 1528980"/>
              <a:gd name="connsiteX1" fmla="*/ 375125 w 1450960"/>
              <a:gd name="connsiteY1" fmla="*/ 9285 h 1528980"/>
              <a:gd name="connsiteX2" fmla="*/ 1132833 w 1450960"/>
              <a:gd name="connsiteY2" fmla="*/ 0 h 1528980"/>
              <a:gd name="connsiteX3" fmla="*/ 1450960 w 1450960"/>
              <a:gd name="connsiteY3" fmla="*/ 660136 h 1528980"/>
              <a:gd name="connsiteX4" fmla="*/ 1077524 w 1450960"/>
              <a:gd name="connsiteY4" fmla="*/ 1222712 h 1528980"/>
              <a:gd name="connsiteX5" fmla="*/ 265501 w 1450960"/>
              <a:gd name="connsiteY5" fmla="*/ 1528980 h 1528980"/>
              <a:gd name="connsiteX6" fmla="*/ 0 w 1450960"/>
              <a:gd name="connsiteY6" fmla="*/ 672448 h 1528980"/>
              <a:gd name="connsiteX0" fmla="*/ 0 w 1450960"/>
              <a:gd name="connsiteY0" fmla="*/ 672448 h 1528980"/>
              <a:gd name="connsiteX1" fmla="*/ 375125 w 1450960"/>
              <a:gd name="connsiteY1" fmla="*/ 9285 h 1528980"/>
              <a:gd name="connsiteX2" fmla="*/ 1132833 w 1450960"/>
              <a:gd name="connsiteY2" fmla="*/ 0 h 1528980"/>
              <a:gd name="connsiteX3" fmla="*/ 1450960 w 1450960"/>
              <a:gd name="connsiteY3" fmla="*/ 660136 h 1528980"/>
              <a:gd name="connsiteX4" fmla="*/ 1125637 w 1450960"/>
              <a:gd name="connsiteY4" fmla="*/ 1294544 h 1528980"/>
              <a:gd name="connsiteX5" fmla="*/ 265501 w 1450960"/>
              <a:gd name="connsiteY5" fmla="*/ 1528980 h 1528980"/>
              <a:gd name="connsiteX6" fmla="*/ 0 w 1450960"/>
              <a:gd name="connsiteY6" fmla="*/ 672448 h 1528980"/>
              <a:gd name="connsiteX0" fmla="*/ 0 w 1450960"/>
              <a:gd name="connsiteY0" fmla="*/ 672448 h 1634188"/>
              <a:gd name="connsiteX1" fmla="*/ 375125 w 1450960"/>
              <a:gd name="connsiteY1" fmla="*/ 9285 h 1634188"/>
              <a:gd name="connsiteX2" fmla="*/ 1132833 w 1450960"/>
              <a:gd name="connsiteY2" fmla="*/ 0 h 1634188"/>
              <a:gd name="connsiteX3" fmla="*/ 1450960 w 1450960"/>
              <a:gd name="connsiteY3" fmla="*/ 660136 h 1634188"/>
              <a:gd name="connsiteX4" fmla="*/ 1125637 w 1450960"/>
              <a:gd name="connsiteY4" fmla="*/ 1294544 h 1634188"/>
              <a:gd name="connsiteX5" fmla="*/ 186790 w 1450960"/>
              <a:gd name="connsiteY5" fmla="*/ 1634188 h 1634188"/>
              <a:gd name="connsiteX6" fmla="*/ 0 w 1450960"/>
              <a:gd name="connsiteY6" fmla="*/ 672448 h 1634188"/>
              <a:gd name="connsiteX0" fmla="*/ 0 w 1450960"/>
              <a:gd name="connsiteY0" fmla="*/ 672448 h 1348087"/>
              <a:gd name="connsiteX1" fmla="*/ 375125 w 1450960"/>
              <a:gd name="connsiteY1" fmla="*/ 9285 h 1348087"/>
              <a:gd name="connsiteX2" fmla="*/ 1132833 w 1450960"/>
              <a:gd name="connsiteY2" fmla="*/ 0 h 1348087"/>
              <a:gd name="connsiteX3" fmla="*/ 1450960 w 1450960"/>
              <a:gd name="connsiteY3" fmla="*/ 660136 h 1348087"/>
              <a:gd name="connsiteX4" fmla="*/ 1125637 w 1450960"/>
              <a:gd name="connsiteY4" fmla="*/ 1294544 h 1348087"/>
              <a:gd name="connsiteX5" fmla="*/ 360280 w 1450960"/>
              <a:gd name="connsiteY5" fmla="*/ 1348087 h 1348087"/>
              <a:gd name="connsiteX6" fmla="*/ 0 w 1450960"/>
              <a:gd name="connsiteY6" fmla="*/ 672448 h 1348087"/>
              <a:gd name="connsiteX0" fmla="*/ 0 w 1729922"/>
              <a:gd name="connsiteY0" fmla="*/ 660851 h 1348087"/>
              <a:gd name="connsiteX1" fmla="*/ 654087 w 1729922"/>
              <a:gd name="connsiteY1" fmla="*/ 9285 h 1348087"/>
              <a:gd name="connsiteX2" fmla="*/ 1411795 w 1729922"/>
              <a:gd name="connsiteY2" fmla="*/ 0 h 1348087"/>
              <a:gd name="connsiteX3" fmla="*/ 1729922 w 1729922"/>
              <a:gd name="connsiteY3" fmla="*/ 660136 h 1348087"/>
              <a:gd name="connsiteX4" fmla="*/ 1404599 w 1729922"/>
              <a:gd name="connsiteY4" fmla="*/ 1294544 h 1348087"/>
              <a:gd name="connsiteX5" fmla="*/ 639242 w 1729922"/>
              <a:gd name="connsiteY5" fmla="*/ 1348087 h 1348087"/>
              <a:gd name="connsiteX6" fmla="*/ 0 w 1729922"/>
              <a:gd name="connsiteY6" fmla="*/ 660851 h 1348087"/>
              <a:gd name="connsiteX0" fmla="*/ 0 w 1825527"/>
              <a:gd name="connsiteY0" fmla="*/ 656284 h 1348087"/>
              <a:gd name="connsiteX1" fmla="*/ 749692 w 1825527"/>
              <a:gd name="connsiteY1" fmla="*/ 9285 h 1348087"/>
              <a:gd name="connsiteX2" fmla="*/ 1507400 w 1825527"/>
              <a:gd name="connsiteY2" fmla="*/ 0 h 1348087"/>
              <a:gd name="connsiteX3" fmla="*/ 1825527 w 1825527"/>
              <a:gd name="connsiteY3" fmla="*/ 660136 h 1348087"/>
              <a:gd name="connsiteX4" fmla="*/ 1500204 w 1825527"/>
              <a:gd name="connsiteY4" fmla="*/ 1294544 h 1348087"/>
              <a:gd name="connsiteX5" fmla="*/ 734847 w 1825527"/>
              <a:gd name="connsiteY5" fmla="*/ 1348087 h 1348087"/>
              <a:gd name="connsiteX6" fmla="*/ 0 w 1825527"/>
              <a:gd name="connsiteY6" fmla="*/ 656284 h 1348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5527" h="1348087">
                <a:moveTo>
                  <a:pt x="0" y="656284"/>
                </a:moveTo>
                <a:lnTo>
                  <a:pt x="749692" y="9285"/>
                </a:lnTo>
                <a:lnTo>
                  <a:pt x="1507400" y="0"/>
                </a:lnTo>
                <a:lnTo>
                  <a:pt x="1825527" y="660136"/>
                </a:lnTo>
                <a:lnTo>
                  <a:pt x="1500204" y="1294544"/>
                </a:lnTo>
                <a:lnTo>
                  <a:pt x="734847" y="1348087"/>
                </a:lnTo>
                <a:lnTo>
                  <a:pt x="0" y="656284"/>
                </a:lnTo>
                <a:close/>
              </a:path>
            </a:pathLst>
          </a:custGeom>
          <a:noFill/>
          <a:ln>
            <a:solidFill>
              <a:srgbClr val="B1C1E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64" name="Шестиугольник 160">
            <a:extLst>
              <a:ext uri="{FF2B5EF4-FFF2-40B4-BE49-F238E27FC236}">
                <a16:creationId xmlns="" xmlns:a16="http://schemas.microsoft.com/office/drawing/2014/main" id="{3AA1733C-B95A-633A-E4C1-06FA94F51A7E}"/>
              </a:ext>
            </a:extLst>
          </p:cNvPr>
          <p:cNvSpPr/>
          <p:nvPr/>
        </p:nvSpPr>
        <p:spPr>
          <a:xfrm rot="1935354">
            <a:off x="2928484" y="3003201"/>
            <a:ext cx="1759735" cy="1854719"/>
          </a:xfrm>
          <a:custGeom>
            <a:avLst/>
            <a:gdLst>
              <a:gd name="connsiteX0" fmla="*/ 0 w 1889708"/>
              <a:gd name="connsiteY0" fmla="*/ 814530 h 1629059"/>
              <a:gd name="connsiteX1" fmla="*/ 407265 w 1889708"/>
              <a:gd name="connsiteY1" fmla="*/ 0 h 1629059"/>
              <a:gd name="connsiteX2" fmla="*/ 1482443 w 1889708"/>
              <a:gd name="connsiteY2" fmla="*/ 0 h 1629059"/>
              <a:gd name="connsiteX3" fmla="*/ 1889708 w 1889708"/>
              <a:gd name="connsiteY3" fmla="*/ 814530 h 1629059"/>
              <a:gd name="connsiteX4" fmla="*/ 1482443 w 1889708"/>
              <a:gd name="connsiteY4" fmla="*/ 1629059 h 1629059"/>
              <a:gd name="connsiteX5" fmla="*/ 407265 w 1889708"/>
              <a:gd name="connsiteY5" fmla="*/ 1629059 h 1629059"/>
              <a:gd name="connsiteX6" fmla="*/ 0 w 1889708"/>
              <a:gd name="connsiteY6" fmla="*/ 814530 h 1629059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482443 w 1889708"/>
              <a:gd name="connsiteY4" fmla="*/ 1629059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141294 w 1889708"/>
              <a:gd name="connsiteY4" fmla="*/ 1268210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220266 w 1889708"/>
              <a:gd name="connsiteY4" fmla="*/ 1381991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657677"/>
              <a:gd name="connsiteY0" fmla="*/ 814530 h 1736015"/>
              <a:gd name="connsiteX1" fmla="*/ 407265 w 1657677"/>
              <a:gd name="connsiteY1" fmla="*/ 0 h 1736015"/>
              <a:gd name="connsiteX2" fmla="*/ 1482443 w 1657677"/>
              <a:gd name="connsiteY2" fmla="*/ 0 h 1736015"/>
              <a:gd name="connsiteX3" fmla="*/ 1657677 w 1657677"/>
              <a:gd name="connsiteY3" fmla="*/ 769197 h 1736015"/>
              <a:gd name="connsiteX4" fmla="*/ 1220266 w 1657677"/>
              <a:gd name="connsiteY4" fmla="*/ 1381991 h 1736015"/>
              <a:gd name="connsiteX5" fmla="*/ 256517 w 1657677"/>
              <a:gd name="connsiteY5" fmla="*/ 1736015 h 1736015"/>
              <a:gd name="connsiteX6" fmla="*/ 0 w 1657677"/>
              <a:gd name="connsiteY6" fmla="*/ 814530 h 1736015"/>
              <a:gd name="connsiteX0" fmla="*/ 0 w 1657677"/>
              <a:gd name="connsiteY0" fmla="*/ 814530 h 1736015"/>
              <a:gd name="connsiteX1" fmla="*/ 407265 w 1657677"/>
              <a:gd name="connsiteY1" fmla="*/ 0 h 1736015"/>
              <a:gd name="connsiteX2" fmla="*/ 1226899 w 1657677"/>
              <a:gd name="connsiteY2" fmla="*/ 120977 h 1736015"/>
              <a:gd name="connsiteX3" fmla="*/ 1657677 w 1657677"/>
              <a:gd name="connsiteY3" fmla="*/ 769197 h 1736015"/>
              <a:gd name="connsiteX4" fmla="*/ 1220266 w 1657677"/>
              <a:gd name="connsiteY4" fmla="*/ 1381991 h 1736015"/>
              <a:gd name="connsiteX5" fmla="*/ 256517 w 1657677"/>
              <a:gd name="connsiteY5" fmla="*/ 1736015 h 1736015"/>
              <a:gd name="connsiteX6" fmla="*/ 0 w 1657677"/>
              <a:gd name="connsiteY6" fmla="*/ 814530 h 1736015"/>
              <a:gd name="connsiteX0" fmla="*/ 0 w 1664969"/>
              <a:gd name="connsiteY0" fmla="*/ 778896 h 1736015"/>
              <a:gd name="connsiteX1" fmla="*/ 414557 w 1664969"/>
              <a:gd name="connsiteY1" fmla="*/ 0 h 1736015"/>
              <a:gd name="connsiteX2" fmla="*/ 1234191 w 1664969"/>
              <a:gd name="connsiteY2" fmla="*/ 120977 h 1736015"/>
              <a:gd name="connsiteX3" fmla="*/ 1664969 w 1664969"/>
              <a:gd name="connsiteY3" fmla="*/ 769197 h 1736015"/>
              <a:gd name="connsiteX4" fmla="*/ 1227558 w 1664969"/>
              <a:gd name="connsiteY4" fmla="*/ 1381991 h 1736015"/>
              <a:gd name="connsiteX5" fmla="*/ 263809 w 1664969"/>
              <a:gd name="connsiteY5" fmla="*/ 1736015 h 1736015"/>
              <a:gd name="connsiteX6" fmla="*/ 0 w 1664969"/>
              <a:gd name="connsiteY6" fmla="*/ 778896 h 1736015"/>
              <a:gd name="connsiteX0" fmla="*/ 0 w 1664969"/>
              <a:gd name="connsiteY0" fmla="*/ 657919 h 1615038"/>
              <a:gd name="connsiteX1" fmla="*/ 538202 w 1664969"/>
              <a:gd name="connsiteY1" fmla="*/ 93182 h 1615038"/>
              <a:gd name="connsiteX2" fmla="*/ 1234191 w 1664969"/>
              <a:gd name="connsiteY2" fmla="*/ 0 h 1615038"/>
              <a:gd name="connsiteX3" fmla="*/ 1664969 w 1664969"/>
              <a:gd name="connsiteY3" fmla="*/ 648220 h 1615038"/>
              <a:gd name="connsiteX4" fmla="*/ 1227558 w 1664969"/>
              <a:gd name="connsiteY4" fmla="*/ 1261014 h 1615038"/>
              <a:gd name="connsiteX5" fmla="*/ 263809 w 1664969"/>
              <a:gd name="connsiteY5" fmla="*/ 1615038 h 1615038"/>
              <a:gd name="connsiteX6" fmla="*/ 0 w 1664969"/>
              <a:gd name="connsiteY6" fmla="*/ 657919 h 1615038"/>
              <a:gd name="connsiteX0" fmla="*/ 0 w 1546566"/>
              <a:gd name="connsiteY0" fmla="*/ 657919 h 1615038"/>
              <a:gd name="connsiteX1" fmla="*/ 538202 w 1546566"/>
              <a:gd name="connsiteY1" fmla="*/ 93182 h 1615038"/>
              <a:gd name="connsiteX2" fmla="*/ 1234191 w 1546566"/>
              <a:gd name="connsiteY2" fmla="*/ 0 h 1615038"/>
              <a:gd name="connsiteX3" fmla="*/ 1546566 w 1546566"/>
              <a:gd name="connsiteY3" fmla="*/ 650174 h 1615038"/>
              <a:gd name="connsiteX4" fmla="*/ 1227558 w 1546566"/>
              <a:gd name="connsiteY4" fmla="*/ 1261014 h 1615038"/>
              <a:gd name="connsiteX5" fmla="*/ 263809 w 1546566"/>
              <a:gd name="connsiteY5" fmla="*/ 1615038 h 1615038"/>
              <a:gd name="connsiteX6" fmla="*/ 0 w 1546566"/>
              <a:gd name="connsiteY6" fmla="*/ 657919 h 1615038"/>
              <a:gd name="connsiteX0" fmla="*/ 0 w 1546566"/>
              <a:gd name="connsiteY0" fmla="*/ 657919 h 1518248"/>
              <a:gd name="connsiteX1" fmla="*/ 538202 w 1546566"/>
              <a:gd name="connsiteY1" fmla="*/ 93182 h 1518248"/>
              <a:gd name="connsiteX2" fmla="*/ 1234191 w 1546566"/>
              <a:gd name="connsiteY2" fmla="*/ 0 h 1518248"/>
              <a:gd name="connsiteX3" fmla="*/ 1546566 w 1546566"/>
              <a:gd name="connsiteY3" fmla="*/ 650174 h 1518248"/>
              <a:gd name="connsiteX4" fmla="*/ 1227558 w 1546566"/>
              <a:gd name="connsiteY4" fmla="*/ 1261014 h 1518248"/>
              <a:gd name="connsiteX5" fmla="*/ 373944 w 1546566"/>
              <a:gd name="connsiteY5" fmla="*/ 1518248 h 1518248"/>
              <a:gd name="connsiteX6" fmla="*/ 0 w 1546566"/>
              <a:gd name="connsiteY6" fmla="*/ 657919 h 1518248"/>
              <a:gd name="connsiteX0" fmla="*/ 0 w 1546566"/>
              <a:gd name="connsiteY0" fmla="*/ 572069 h 1432398"/>
              <a:gd name="connsiteX1" fmla="*/ 538202 w 1546566"/>
              <a:gd name="connsiteY1" fmla="*/ 7332 h 1432398"/>
              <a:gd name="connsiteX2" fmla="*/ 1177507 w 1546566"/>
              <a:gd name="connsiteY2" fmla="*/ 0 h 1432398"/>
              <a:gd name="connsiteX3" fmla="*/ 1546566 w 1546566"/>
              <a:gd name="connsiteY3" fmla="*/ 564324 h 1432398"/>
              <a:gd name="connsiteX4" fmla="*/ 1227558 w 1546566"/>
              <a:gd name="connsiteY4" fmla="*/ 1175164 h 1432398"/>
              <a:gd name="connsiteX5" fmla="*/ 373944 w 1546566"/>
              <a:gd name="connsiteY5" fmla="*/ 1432398 h 1432398"/>
              <a:gd name="connsiteX6" fmla="*/ 0 w 1546566"/>
              <a:gd name="connsiteY6" fmla="*/ 572069 h 1432398"/>
              <a:gd name="connsiteX0" fmla="*/ 0 w 1484490"/>
              <a:gd name="connsiteY0" fmla="*/ 572069 h 1432398"/>
              <a:gd name="connsiteX1" fmla="*/ 538202 w 1484490"/>
              <a:gd name="connsiteY1" fmla="*/ 7332 h 1432398"/>
              <a:gd name="connsiteX2" fmla="*/ 1177507 w 1484490"/>
              <a:gd name="connsiteY2" fmla="*/ 0 h 1432398"/>
              <a:gd name="connsiteX3" fmla="*/ 1484490 w 1484490"/>
              <a:gd name="connsiteY3" fmla="*/ 560321 h 1432398"/>
              <a:gd name="connsiteX4" fmla="*/ 1227558 w 1484490"/>
              <a:gd name="connsiteY4" fmla="*/ 1175164 h 1432398"/>
              <a:gd name="connsiteX5" fmla="*/ 373944 w 1484490"/>
              <a:gd name="connsiteY5" fmla="*/ 1432398 h 1432398"/>
              <a:gd name="connsiteX6" fmla="*/ 0 w 1484490"/>
              <a:gd name="connsiteY6" fmla="*/ 572069 h 1432398"/>
              <a:gd name="connsiteX0" fmla="*/ 0 w 1484490"/>
              <a:gd name="connsiteY0" fmla="*/ 572069 h 1432398"/>
              <a:gd name="connsiteX1" fmla="*/ 538202 w 1484490"/>
              <a:gd name="connsiteY1" fmla="*/ 7332 h 1432398"/>
              <a:gd name="connsiteX2" fmla="*/ 1177507 w 1484490"/>
              <a:gd name="connsiteY2" fmla="*/ 0 h 1432398"/>
              <a:gd name="connsiteX3" fmla="*/ 1484490 w 1484490"/>
              <a:gd name="connsiteY3" fmla="*/ 560321 h 1432398"/>
              <a:gd name="connsiteX4" fmla="*/ 1185967 w 1484490"/>
              <a:gd name="connsiteY4" fmla="*/ 1126130 h 1432398"/>
              <a:gd name="connsiteX5" fmla="*/ 373944 w 1484490"/>
              <a:gd name="connsiteY5" fmla="*/ 1432398 h 1432398"/>
              <a:gd name="connsiteX6" fmla="*/ 0 w 1484490"/>
              <a:gd name="connsiteY6" fmla="*/ 572069 h 1432398"/>
              <a:gd name="connsiteX0" fmla="*/ 0 w 1376047"/>
              <a:gd name="connsiteY0" fmla="*/ 575866 h 1432398"/>
              <a:gd name="connsiteX1" fmla="*/ 429759 w 1376047"/>
              <a:gd name="connsiteY1" fmla="*/ 7332 h 1432398"/>
              <a:gd name="connsiteX2" fmla="*/ 1069064 w 1376047"/>
              <a:gd name="connsiteY2" fmla="*/ 0 h 1432398"/>
              <a:gd name="connsiteX3" fmla="*/ 1376047 w 1376047"/>
              <a:gd name="connsiteY3" fmla="*/ 560321 h 1432398"/>
              <a:gd name="connsiteX4" fmla="*/ 1077524 w 1376047"/>
              <a:gd name="connsiteY4" fmla="*/ 1126130 h 1432398"/>
              <a:gd name="connsiteX5" fmla="*/ 265501 w 1376047"/>
              <a:gd name="connsiteY5" fmla="*/ 1432398 h 1432398"/>
              <a:gd name="connsiteX6" fmla="*/ 0 w 1376047"/>
              <a:gd name="connsiteY6" fmla="*/ 575866 h 1432398"/>
              <a:gd name="connsiteX0" fmla="*/ 0 w 1376047"/>
              <a:gd name="connsiteY0" fmla="*/ 663163 h 1519695"/>
              <a:gd name="connsiteX1" fmla="*/ 375125 w 1376047"/>
              <a:gd name="connsiteY1" fmla="*/ 0 h 1519695"/>
              <a:gd name="connsiteX2" fmla="*/ 1069064 w 1376047"/>
              <a:gd name="connsiteY2" fmla="*/ 87297 h 1519695"/>
              <a:gd name="connsiteX3" fmla="*/ 1376047 w 1376047"/>
              <a:gd name="connsiteY3" fmla="*/ 647618 h 1519695"/>
              <a:gd name="connsiteX4" fmla="*/ 1077524 w 1376047"/>
              <a:gd name="connsiteY4" fmla="*/ 1213427 h 1519695"/>
              <a:gd name="connsiteX5" fmla="*/ 265501 w 1376047"/>
              <a:gd name="connsiteY5" fmla="*/ 1519695 h 1519695"/>
              <a:gd name="connsiteX6" fmla="*/ 0 w 1376047"/>
              <a:gd name="connsiteY6" fmla="*/ 663163 h 1519695"/>
              <a:gd name="connsiteX0" fmla="*/ 0 w 1376047"/>
              <a:gd name="connsiteY0" fmla="*/ 672448 h 1528980"/>
              <a:gd name="connsiteX1" fmla="*/ 375125 w 1376047"/>
              <a:gd name="connsiteY1" fmla="*/ 9285 h 1528980"/>
              <a:gd name="connsiteX2" fmla="*/ 1132833 w 1376047"/>
              <a:gd name="connsiteY2" fmla="*/ 0 h 1528980"/>
              <a:gd name="connsiteX3" fmla="*/ 1376047 w 1376047"/>
              <a:gd name="connsiteY3" fmla="*/ 656903 h 1528980"/>
              <a:gd name="connsiteX4" fmla="*/ 1077524 w 1376047"/>
              <a:gd name="connsiteY4" fmla="*/ 1222712 h 1528980"/>
              <a:gd name="connsiteX5" fmla="*/ 265501 w 1376047"/>
              <a:gd name="connsiteY5" fmla="*/ 1528980 h 1528980"/>
              <a:gd name="connsiteX6" fmla="*/ 0 w 1376047"/>
              <a:gd name="connsiteY6" fmla="*/ 672448 h 1528980"/>
              <a:gd name="connsiteX0" fmla="*/ 0 w 1450960"/>
              <a:gd name="connsiteY0" fmla="*/ 672448 h 1528980"/>
              <a:gd name="connsiteX1" fmla="*/ 375125 w 1450960"/>
              <a:gd name="connsiteY1" fmla="*/ 9285 h 1528980"/>
              <a:gd name="connsiteX2" fmla="*/ 1132833 w 1450960"/>
              <a:gd name="connsiteY2" fmla="*/ 0 h 1528980"/>
              <a:gd name="connsiteX3" fmla="*/ 1450960 w 1450960"/>
              <a:gd name="connsiteY3" fmla="*/ 660136 h 1528980"/>
              <a:gd name="connsiteX4" fmla="*/ 1077524 w 1450960"/>
              <a:gd name="connsiteY4" fmla="*/ 1222712 h 1528980"/>
              <a:gd name="connsiteX5" fmla="*/ 265501 w 1450960"/>
              <a:gd name="connsiteY5" fmla="*/ 1528980 h 1528980"/>
              <a:gd name="connsiteX6" fmla="*/ 0 w 1450960"/>
              <a:gd name="connsiteY6" fmla="*/ 672448 h 1528980"/>
              <a:gd name="connsiteX0" fmla="*/ 0 w 1450960"/>
              <a:gd name="connsiteY0" fmla="*/ 672448 h 1528980"/>
              <a:gd name="connsiteX1" fmla="*/ 375125 w 1450960"/>
              <a:gd name="connsiteY1" fmla="*/ 9285 h 1528980"/>
              <a:gd name="connsiteX2" fmla="*/ 1132833 w 1450960"/>
              <a:gd name="connsiteY2" fmla="*/ 0 h 1528980"/>
              <a:gd name="connsiteX3" fmla="*/ 1450960 w 1450960"/>
              <a:gd name="connsiteY3" fmla="*/ 660136 h 1528980"/>
              <a:gd name="connsiteX4" fmla="*/ 1125637 w 1450960"/>
              <a:gd name="connsiteY4" fmla="*/ 1294544 h 1528980"/>
              <a:gd name="connsiteX5" fmla="*/ 265501 w 1450960"/>
              <a:gd name="connsiteY5" fmla="*/ 1528980 h 1528980"/>
              <a:gd name="connsiteX6" fmla="*/ 0 w 1450960"/>
              <a:gd name="connsiteY6" fmla="*/ 672448 h 1528980"/>
              <a:gd name="connsiteX0" fmla="*/ 0 w 1450960"/>
              <a:gd name="connsiteY0" fmla="*/ 672448 h 1634188"/>
              <a:gd name="connsiteX1" fmla="*/ 375125 w 1450960"/>
              <a:gd name="connsiteY1" fmla="*/ 9285 h 1634188"/>
              <a:gd name="connsiteX2" fmla="*/ 1132833 w 1450960"/>
              <a:gd name="connsiteY2" fmla="*/ 0 h 1634188"/>
              <a:gd name="connsiteX3" fmla="*/ 1450960 w 1450960"/>
              <a:gd name="connsiteY3" fmla="*/ 660136 h 1634188"/>
              <a:gd name="connsiteX4" fmla="*/ 1125637 w 1450960"/>
              <a:gd name="connsiteY4" fmla="*/ 1294544 h 1634188"/>
              <a:gd name="connsiteX5" fmla="*/ 186790 w 1450960"/>
              <a:gd name="connsiteY5" fmla="*/ 1634188 h 1634188"/>
              <a:gd name="connsiteX6" fmla="*/ 0 w 1450960"/>
              <a:gd name="connsiteY6" fmla="*/ 672448 h 1634188"/>
              <a:gd name="connsiteX0" fmla="*/ 0 w 1450960"/>
              <a:gd name="connsiteY0" fmla="*/ 672448 h 1348087"/>
              <a:gd name="connsiteX1" fmla="*/ 375125 w 1450960"/>
              <a:gd name="connsiteY1" fmla="*/ 9285 h 1348087"/>
              <a:gd name="connsiteX2" fmla="*/ 1132833 w 1450960"/>
              <a:gd name="connsiteY2" fmla="*/ 0 h 1348087"/>
              <a:gd name="connsiteX3" fmla="*/ 1450960 w 1450960"/>
              <a:gd name="connsiteY3" fmla="*/ 660136 h 1348087"/>
              <a:gd name="connsiteX4" fmla="*/ 1125637 w 1450960"/>
              <a:gd name="connsiteY4" fmla="*/ 1294544 h 1348087"/>
              <a:gd name="connsiteX5" fmla="*/ 360280 w 1450960"/>
              <a:gd name="connsiteY5" fmla="*/ 1348087 h 1348087"/>
              <a:gd name="connsiteX6" fmla="*/ 0 w 1450960"/>
              <a:gd name="connsiteY6" fmla="*/ 672448 h 1348087"/>
              <a:gd name="connsiteX0" fmla="*/ 0 w 1729922"/>
              <a:gd name="connsiteY0" fmla="*/ 660851 h 1348087"/>
              <a:gd name="connsiteX1" fmla="*/ 654087 w 1729922"/>
              <a:gd name="connsiteY1" fmla="*/ 9285 h 1348087"/>
              <a:gd name="connsiteX2" fmla="*/ 1411795 w 1729922"/>
              <a:gd name="connsiteY2" fmla="*/ 0 h 1348087"/>
              <a:gd name="connsiteX3" fmla="*/ 1729922 w 1729922"/>
              <a:gd name="connsiteY3" fmla="*/ 660136 h 1348087"/>
              <a:gd name="connsiteX4" fmla="*/ 1404599 w 1729922"/>
              <a:gd name="connsiteY4" fmla="*/ 1294544 h 1348087"/>
              <a:gd name="connsiteX5" fmla="*/ 639242 w 1729922"/>
              <a:gd name="connsiteY5" fmla="*/ 1348087 h 1348087"/>
              <a:gd name="connsiteX6" fmla="*/ 0 w 1729922"/>
              <a:gd name="connsiteY6" fmla="*/ 660851 h 1348087"/>
              <a:gd name="connsiteX0" fmla="*/ 0 w 1825527"/>
              <a:gd name="connsiteY0" fmla="*/ 656284 h 1348087"/>
              <a:gd name="connsiteX1" fmla="*/ 749692 w 1825527"/>
              <a:gd name="connsiteY1" fmla="*/ 9285 h 1348087"/>
              <a:gd name="connsiteX2" fmla="*/ 1507400 w 1825527"/>
              <a:gd name="connsiteY2" fmla="*/ 0 h 1348087"/>
              <a:gd name="connsiteX3" fmla="*/ 1825527 w 1825527"/>
              <a:gd name="connsiteY3" fmla="*/ 660136 h 1348087"/>
              <a:gd name="connsiteX4" fmla="*/ 1500204 w 1825527"/>
              <a:gd name="connsiteY4" fmla="*/ 1294544 h 1348087"/>
              <a:gd name="connsiteX5" fmla="*/ 734847 w 1825527"/>
              <a:gd name="connsiteY5" fmla="*/ 1348087 h 1348087"/>
              <a:gd name="connsiteX6" fmla="*/ 0 w 1825527"/>
              <a:gd name="connsiteY6" fmla="*/ 656284 h 1348087"/>
              <a:gd name="connsiteX0" fmla="*/ 0 w 1825527"/>
              <a:gd name="connsiteY0" fmla="*/ 997737 h 1689540"/>
              <a:gd name="connsiteX1" fmla="*/ 540553 w 1825527"/>
              <a:gd name="connsiteY1" fmla="*/ 0 h 1689540"/>
              <a:gd name="connsiteX2" fmla="*/ 1507400 w 1825527"/>
              <a:gd name="connsiteY2" fmla="*/ 341453 h 1689540"/>
              <a:gd name="connsiteX3" fmla="*/ 1825527 w 1825527"/>
              <a:gd name="connsiteY3" fmla="*/ 1001589 h 1689540"/>
              <a:gd name="connsiteX4" fmla="*/ 1500204 w 1825527"/>
              <a:gd name="connsiteY4" fmla="*/ 1635997 h 1689540"/>
              <a:gd name="connsiteX5" fmla="*/ 734847 w 1825527"/>
              <a:gd name="connsiteY5" fmla="*/ 1689540 h 1689540"/>
              <a:gd name="connsiteX6" fmla="*/ 0 w 1825527"/>
              <a:gd name="connsiteY6" fmla="*/ 997737 h 1689540"/>
              <a:gd name="connsiteX0" fmla="*/ 0 w 1825527"/>
              <a:gd name="connsiteY0" fmla="*/ 997737 h 1689540"/>
              <a:gd name="connsiteX1" fmla="*/ 540553 w 1825527"/>
              <a:gd name="connsiteY1" fmla="*/ 0 h 1689540"/>
              <a:gd name="connsiteX2" fmla="*/ 1689309 w 1825527"/>
              <a:gd name="connsiteY2" fmla="*/ 23926 h 1689540"/>
              <a:gd name="connsiteX3" fmla="*/ 1825527 w 1825527"/>
              <a:gd name="connsiteY3" fmla="*/ 1001589 h 1689540"/>
              <a:gd name="connsiteX4" fmla="*/ 1500204 w 1825527"/>
              <a:gd name="connsiteY4" fmla="*/ 1635997 h 1689540"/>
              <a:gd name="connsiteX5" fmla="*/ 734847 w 1825527"/>
              <a:gd name="connsiteY5" fmla="*/ 1689540 h 1689540"/>
              <a:gd name="connsiteX6" fmla="*/ 0 w 1825527"/>
              <a:gd name="connsiteY6" fmla="*/ 997737 h 1689540"/>
              <a:gd name="connsiteX0" fmla="*/ 0 w 1903316"/>
              <a:gd name="connsiteY0" fmla="*/ 997737 h 1689540"/>
              <a:gd name="connsiteX1" fmla="*/ 540553 w 1903316"/>
              <a:gd name="connsiteY1" fmla="*/ 0 h 1689540"/>
              <a:gd name="connsiteX2" fmla="*/ 1689309 w 1903316"/>
              <a:gd name="connsiteY2" fmla="*/ 23926 h 1689540"/>
              <a:gd name="connsiteX3" fmla="*/ 1903316 w 1903316"/>
              <a:gd name="connsiteY3" fmla="*/ 1009802 h 1689540"/>
              <a:gd name="connsiteX4" fmla="*/ 1500204 w 1903316"/>
              <a:gd name="connsiteY4" fmla="*/ 1635997 h 1689540"/>
              <a:gd name="connsiteX5" fmla="*/ 734847 w 1903316"/>
              <a:gd name="connsiteY5" fmla="*/ 1689540 h 1689540"/>
              <a:gd name="connsiteX6" fmla="*/ 0 w 1903316"/>
              <a:gd name="connsiteY6" fmla="*/ 997737 h 1689540"/>
              <a:gd name="connsiteX0" fmla="*/ 0 w 1903316"/>
              <a:gd name="connsiteY0" fmla="*/ 997737 h 1773344"/>
              <a:gd name="connsiteX1" fmla="*/ 540553 w 1903316"/>
              <a:gd name="connsiteY1" fmla="*/ 0 h 1773344"/>
              <a:gd name="connsiteX2" fmla="*/ 1689309 w 1903316"/>
              <a:gd name="connsiteY2" fmla="*/ 23926 h 1773344"/>
              <a:gd name="connsiteX3" fmla="*/ 1903316 w 1903316"/>
              <a:gd name="connsiteY3" fmla="*/ 1009802 h 1773344"/>
              <a:gd name="connsiteX4" fmla="*/ 1572861 w 1903316"/>
              <a:gd name="connsiteY4" fmla="*/ 1773344 h 1773344"/>
              <a:gd name="connsiteX5" fmla="*/ 734847 w 1903316"/>
              <a:gd name="connsiteY5" fmla="*/ 1689540 h 1773344"/>
              <a:gd name="connsiteX6" fmla="*/ 0 w 1903316"/>
              <a:gd name="connsiteY6" fmla="*/ 997737 h 1773344"/>
              <a:gd name="connsiteX0" fmla="*/ 0 w 1903316"/>
              <a:gd name="connsiteY0" fmla="*/ 997737 h 1773344"/>
              <a:gd name="connsiteX1" fmla="*/ 540553 w 1903316"/>
              <a:gd name="connsiteY1" fmla="*/ 0 h 1773344"/>
              <a:gd name="connsiteX2" fmla="*/ 1689309 w 1903316"/>
              <a:gd name="connsiteY2" fmla="*/ 23926 h 1773344"/>
              <a:gd name="connsiteX3" fmla="*/ 1903316 w 1903316"/>
              <a:gd name="connsiteY3" fmla="*/ 1009802 h 1773344"/>
              <a:gd name="connsiteX4" fmla="*/ 1572861 w 1903316"/>
              <a:gd name="connsiteY4" fmla="*/ 1773344 h 1773344"/>
              <a:gd name="connsiteX5" fmla="*/ 690229 w 1903316"/>
              <a:gd name="connsiteY5" fmla="*/ 1761784 h 1773344"/>
              <a:gd name="connsiteX6" fmla="*/ 0 w 1903316"/>
              <a:gd name="connsiteY6" fmla="*/ 997737 h 1773344"/>
              <a:gd name="connsiteX0" fmla="*/ 0 w 1822652"/>
              <a:gd name="connsiteY0" fmla="*/ 1010930 h 1773344"/>
              <a:gd name="connsiteX1" fmla="*/ 459889 w 1822652"/>
              <a:gd name="connsiteY1" fmla="*/ 0 h 1773344"/>
              <a:gd name="connsiteX2" fmla="*/ 1608645 w 1822652"/>
              <a:gd name="connsiteY2" fmla="*/ 23926 h 1773344"/>
              <a:gd name="connsiteX3" fmla="*/ 1822652 w 1822652"/>
              <a:gd name="connsiteY3" fmla="*/ 1009802 h 1773344"/>
              <a:gd name="connsiteX4" fmla="*/ 1492197 w 1822652"/>
              <a:gd name="connsiteY4" fmla="*/ 1773344 h 1773344"/>
              <a:gd name="connsiteX5" fmla="*/ 609565 w 1822652"/>
              <a:gd name="connsiteY5" fmla="*/ 1761784 h 1773344"/>
              <a:gd name="connsiteX6" fmla="*/ 0 w 1822652"/>
              <a:gd name="connsiteY6" fmla="*/ 1010930 h 1773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2652" h="1773344">
                <a:moveTo>
                  <a:pt x="0" y="1010930"/>
                </a:moveTo>
                <a:lnTo>
                  <a:pt x="459889" y="0"/>
                </a:lnTo>
                <a:lnTo>
                  <a:pt x="1608645" y="23926"/>
                </a:lnTo>
                <a:lnTo>
                  <a:pt x="1822652" y="1009802"/>
                </a:lnTo>
                <a:lnTo>
                  <a:pt x="1492197" y="1773344"/>
                </a:lnTo>
                <a:lnTo>
                  <a:pt x="609565" y="1761784"/>
                </a:lnTo>
                <a:lnTo>
                  <a:pt x="0" y="1010930"/>
                </a:lnTo>
                <a:close/>
              </a:path>
            </a:pathLst>
          </a:custGeom>
          <a:noFill/>
          <a:ln>
            <a:solidFill>
              <a:srgbClr val="4756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1A27BD99-917B-7737-9E7F-7A8F57A2CA4C}"/>
              </a:ext>
            </a:extLst>
          </p:cNvPr>
          <p:cNvSpPr txBox="1"/>
          <p:nvPr/>
        </p:nvSpPr>
        <p:spPr>
          <a:xfrm>
            <a:off x="627015" y="550177"/>
            <a:ext cx="8827377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СОЦИАЛЬНО-ЭКОНОМИЧЕСКИЕ ПОКАЗАТЕЛИ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ГОРОДА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ЩИГРЫ</a:t>
            </a:r>
            <a:endParaRPr lang="x-none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="" xmlns:a16="http://schemas.microsoft.com/office/drawing/2014/main" id="{0FC62C3A-F28C-42FE-8F9C-D131D32240C5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ГОРОДА ЩИГРЫ</a:t>
            </a:r>
          </a:p>
        </p:txBody>
      </p:sp>
    </p:spTree>
    <p:extLst>
      <p:ext uri="{BB962C8B-B14F-4D97-AF65-F5344CB8AC3E}">
        <p14:creationId xmlns:p14="http://schemas.microsoft.com/office/powerpoint/2010/main" val="3940169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Скругленный прямоугольник 47">
            <a:extLst>
              <a:ext uri="{FF2B5EF4-FFF2-40B4-BE49-F238E27FC236}">
                <a16:creationId xmlns="" xmlns:a16="http://schemas.microsoft.com/office/drawing/2014/main" id="{4C7367CC-2C8F-E4DC-E8B8-3D16B5436723}"/>
              </a:ext>
            </a:extLst>
          </p:cNvPr>
          <p:cNvSpPr/>
          <p:nvPr/>
        </p:nvSpPr>
        <p:spPr>
          <a:xfrm>
            <a:off x="5128004" y="1821043"/>
            <a:ext cx="4491371" cy="1928168"/>
          </a:xfrm>
          <a:prstGeom prst="roundRect">
            <a:avLst>
              <a:gd name="adj" fmla="val 1231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1" name="Скругленный прямоугольник 10">
            <a:extLst>
              <a:ext uri="{FF2B5EF4-FFF2-40B4-BE49-F238E27FC236}">
                <a16:creationId xmlns="" xmlns:a16="http://schemas.microsoft.com/office/drawing/2014/main" id="{9CA13AC4-7435-DEEE-4605-E265104DD5A0}"/>
              </a:ext>
            </a:extLst>
          </p:cNvPr>
          <p:cNvSpPr/>
          <p:nvPr/>
        </p:nvSpPr>
        <p:spPr>
          <a:xfrm>
            <a:off x="5157189" y="1373576"/>
            <a:ext cx="4491371" cy="829218"/>
          </a:xfrm>
          <a:prstGeom prst="roundRect">
            <a:avLst>
              <a:gd name="adj" fmla="val 30620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ЗАНЯТОСТЬ И ДОХОДЫ НАСЕЛЕНИЯ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="" xmlns:a16="http://schemas.microsoft.com/office/drawing/2014/main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887583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занятость и доходы населения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="" xmlns:a16="http://schemas.microsoft.com/office/drawing/2014/main" id="{B54F722C-2069-3D02-CFC9-7B8A4D82B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6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Группа 9">
            <a:extLst>
              <a:ext uri="{FF2B5EF4-FFF2-40B4-BE49-F238E27FC236}">
                <a16:creationId xmlns="" xmlns:a16="http://schemas.microsoft.com/office/drawing/2014/main" id="{016B8DF6-A094-4F81-9D28-9C8995215F26}"/>
              </a:ext>
            </a:extLst>
          </p:cNvPr>
          <p:cNvGrpSpPr/>
          <p:nvPr/>
        </p:nvGrpSpPr>
        <p:grpSpPr>
          <a:xfrm>
            <a:off x="-39651" y="1373576"/>
            <a:ext cx="4788464" cy="2376000"/>
            <a:chOff x="336390" y="1400274"/>
            <a:chExt cx="4788464" cy="2376000"/>
          </a:xfrm>
        </p:grpSpPr>
        <p:sp>
          <p:nvSpPr>
            <p:cNvPr id="16" name="Скругленный прямоугольник 15">
              <a:extLst>
                <a:ext uri="{FF2B5EF4-FFF2-40B4-BE49-F238E27FC236}">
                  <a16:creationId xmlns="" xmlns:a16="http://schemas.microsoft.com/office/drawing/2014/main" id="{45117FCB-FB0D-ACDC-38CA-B0524F5A8C72}"/>
                </a:ext>
              </a:extLst>
            </p:cNvPr>
            <p:cNvSpPr/>
            <p:nvPr/>
          </p:nvSpPr>
          <p:spPr>
            <a:xfrm>
              <a:off x="627015" y="1400274"/>
              <a:ext cx="4497839" cy="2376000"/>
            </a:xfrm>
            <a:prstGeom prst="roundRect">
              <a:avLst>
                <a:gd name="adj" fmla="val 10961"/>
              </a:avLst>
            </a:prstGeom>
            <a:solidFill>
              <a:srgbClr val="F1F1F1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2" name="TextBox 11">
              <a:extLst>
                <a:ext uri="{FF2B5EF4-FFF2-40B4-BE49-F238E27FC236}">
                  <a16:creationId xmlns="" xmlns:a16="http://schemas.microsoft.com/office/drawing/2014/main" id="{576C8BFA-FA03-9B4C-0957-FEDBCCA21685}"/>
                </a:ext>
              </a:extLst>
            </p:cNvPr>
            <p:cNvSpPr txBox="1"/>
            <p:nvPr/>
          </p:nvSpPr>
          <p:spPr>
            <a:xfrm>
              <a:off x="627016" y="1678464"/>
              <a:ext cx="4469886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ru-RU" sz="11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СРЕДНЕМЕСЯЧНАЯ ЗАРАБОТНАЯ ПЛАТА РАБОТНИКОВ</a:t>
              </a:r>
            </a:p>
          </p:txBody>
        </p:sp>
        <p:graphicFrame>
          <p:nvGraphicFramePr>
            <p:cNvPr id="18" name="Диаграмма 17">
              <a:extLst>
                <a:ext uri="{FF2B5EF4-FFF2-40B4-BE49-F238E27FC236}">
                  <a16:creationId xmlns="" xmlns:a16="http://schemas.microsoft.com/office/drawing/2014/main" id="{C9CC9D82-BE37-F183-FE0F-F5EC16E99A0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121173133"/>
                </p:ext>
              </p:extLst>
            </p:nvPr>
          </p:nvGraphicFramePr>
          <p:xfrm>
            <a:off x="336390" y="2227854"/>
            <a:ext cx="3650638" cy="122162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6" name="TextBox 25">
              <a:extLst>
                <a:ext uri="{FF2B5EF4-FFF2-40B4-BE49-F238E27FC236}">
                  <a16:creationId xmlns="" xmlns:a16="http://schemas.microsoft.com/office/drawing/2014/main" id="{B5022CB5-E7E2-AA50-A10D-C4C65B8B942C}"/>
                </a:ext>
              </a:extLst>
            </p:cNvPr>
            <p:cNvSpPr txBox="1"/>
            <p:nvPr/>
          </p:nvSpPr>
          <p:spPr>
            <a:xfrm>
              <a:off x="4241277" y="2034900"/>
              <a:ext cx="759367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7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темп роста</a:t>
              </a:r>
              <a:r>
                <a:rPr lang="en-US" sz="7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*%</a:t>
              </a:r>
              <a:endParaRPr lang="ru-RU" sz="7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8" name="Прямая соединительная линия 27">
              <a:extLst>
                <a:ext uri="{FF2B5EF4-FFF2-40B4-BE49-F238E27FC236}">
                  <a16:creationId xmlns="" xmlns:a16="http://schemas.microsoft.com/office/drawing/2014/main" id="{9172FE0D-553A-FE0F-3A47-C64F9D09AA29}"/>
                </a:ext>
              </a:extLst>
            </p:cNvPr>
            <p:cNvCxnSpPr>
              <a:cxnSpLocks/>
            </p:cNvCxnSpPr>
            <p:nvPr/>
          </p:nvCxnSpPr>
          <p:spPr>
            <a:xfrm>
              <a:off x="4136117" y="2034900"/>
              <a:ext cx="0" cy="1498009"/>
            </a:xfrm>
            <a:prstGeom prst="line">
              <a:avLst/>
            </a:prstGeom>
            <a:ln w="12700">
              <a:solidFill>
                <a:srgbClr val="4756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Скругленный прямоугольник 33">
              <a:extLst>
                <a:ext uri="{FF2B5EF4-FFF2-40B4-BE49-F238E27FC236}">
                  <a16:creationId xmlns="" xmlns:a16="http://schemas.microsoft.com/office/drawing/2014/main" id="{EFDBC0B8-5E11-F341-0ED5-65974A167108}"/>
                </a:ext>
              </a:extLst>
            </p:cNvPr>
            <p:cNvSpPr/>
            <p:nvPr/>
          </p:nvSpPr>
          <p:spPr>
            <a:xfrm>
              <a:off x="4241277" y="2335665"/>
              <a:ext cx="519804" cy="180000"/>
            </a:xfrm>
            <a:prstGeom prst="roundRect">
              <a:avLst>
                <a:gd name="adj" fmla="val 50000"/>
              </a:avLst>
            </a:prstGeom>
            <a:solidFill>
              <a:srgbClr val="4756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17,0</a:t>
              </a:r>
              <a:endParaRPr lang="x-none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Скругленный прямоугольник 36">
              <a:extLst>
                <a:ext uri="{FF2B5EF4-FFF2-40B4-BE49-F238E27FC236}">
                  <a16:creationId xmlns="" xmlns:a16="http://schemas.microsoft.com/office/drawing/2014/main" id="{BC90595E-27D2-4878-4C3C-D23C5E914F17}"/>
                </a:ext>
              </a:extLst>
            </p:cNvPr>
            <p:cNvSpPr/>
            <p:nvPr/>
          </p:nvSpPr>
          <p:spPr>
            <a:xfrm>
              <a:off x="4241277" y="2790600"/>
              <a:ext cx="519804" cy="180000"/>
            </a:xfrm>
            <a:prstGeom prst="roundRect">
              <a:avLst>
                <a:gd name="adj" fmla="val 50000"/>
              </a:avLst>
            </a:prstGeom>
            <a:solidFill>
              <a:srgbClr val="B1C1E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17,0</a:t>
              </a:r>
              <a:endParaRPr lang="x-none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45" name="Таблица 44">
            <a:extLst>
              <a:ext uri="{FF2B5EF4-FFF2-40B4-BE49-F238E27FC236}">
                <a16:creationId xmlns="" xmlns:a16="http://schemas.microsoft.com/office/drawing/2014/main" id="{01D18615-3BD4-9047-32C3-3CA2012B6F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6080501"/>
              </p:ext>
            </p:extLst>
          </p:nvPr>
        </p:nvGraphicFramePr>
        <p:xfrm>
          <a:off x="5152199" y="1699797"/>
          <a:ext cx="4495561" cy="15605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4891">
                  <a:extLst>
                    <a:ext uri="{9D8B030D-6E8A-4147-A177-3AD203B41FA5}">
                      <a16:colId xmlns="" xmlns:a16="http://schemas.microsoft.com/office/drawing/2014/main" val="3318199641"/>
                    </a:ext>
                  </a:extLst>
                </a:gridCol>
                <a:gridCol w="522243">
                  <a:extLst>
                    <a:ext uri="{9D8B030D-6E8A-4147-A177-3AD203B41FA5}">
                      <a16:colId xmlns="" xmlns:a16="http://schemas.microsoft.com/office/drawing/2014/main" val="1343176932"/>
                    </a:ext>
                  </a:extLst>
                </a:gridCol>
                <a:gridCol w="1124460">
                  <a:extLst>
                    <a:ext uri="{9D8B030D-6E8A-4147-A177-3AD203B41FA5}">
                      <a16:colId xmlns="" xmlns:a16="http://schemas.microsoft.com/office/drawing/2014/main" val="2111604541"/>
                    </a:ext>
                  </a:extLst>
                </a:gridCol>
                <a:gridCol w="1173967">
                  <a:extLst>
                    <a:ext uri="{9D8B030D-6E8A-4147-A177-3AD203B41FA5}">
                      <a16:colId xmlns="" xmlns:a16="http://schemas.microsoft.com/office/drawing/2014/main" val="2298273598"/>
                    </a:ext>
                  </a:extLst>
                </a:gridCol>
              </a:tblGrid>
              <a:tr h="337877">
                <a:tc>
                  <a:txBody>
                    <a:bodyPr/>
                    <a:lstStyle/>
                    <a:p>
                      <a:pPr algn="ctr"/>
                      <a:r>
                        <a:rPr lang="x-none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ПОКАЗАТЕЛИ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ЕД. ИЗМ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</a:t>
                      </a:r>
                      <a:r>
                        <a:rPr lang="ru-RU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x-none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ГОД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</a:t>
                      </a:r>
                      <a:r>
                        <a:rPr lang="ru-RU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x-none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ГОД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968852991"/>
                  </a:ext>
                </a:extLst>
              </a:tr>
              <a:tr h="407552">
                <a:tc rowSpan="2">
                  <a:txBody>
                    <a:bodyPr/>
                    <a:lstStyle/>
                    <a:p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</a:t>
                      </a:r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реднемесячная заработная плата</a:t>
                      </a:r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работников по крупным и средним организациям города </a:t>
                      </a:r>
                      <a:r>
                        <a:rPr lang="ru-RU" sz="7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Щигры</a:t>
                      </a:r>
                      <a:endParaRPr lang="x-none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руб.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370455</a:t>
                      </a:r>
                      <a:endParaRPr lang="x-none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41378</a:t>
                      </a:r>
                      <a:endParaRPr lang="x-none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35506270"/>
                  </a:ext>
                </a:extLst>
              </a:tr>
              <a:tr h="407552"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114,6</a:t>
                      </a:r>
                      <a:endParaRPr lang="x-none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111,7</a:t>
                      </a:r>
                      <a:endParaRPr lang="x-none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67235586"/>
                  </a:ext>
                </a:extLst>
              </a:tr>
              <a:tr h="407552">
                <a:tc>
                  <a:txBody>
                    <a:bodyPr/>
                    <a:lstStyle/>
                    <a:p>
                      <a:r>
                        <a:rPr lang="ru-RU" sz="7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</a:t>
                      </a:r>
                      <a:r>
                        <a:rPr lang="x-none" sz="700" b="1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реднемесячная заработная плата по </a:t>
                      </a:r>
                      <a:r>
                        <a:rPr lang="ru-RU" sz="7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Курской области</a:t>
                      </a:r>
                      <a:endParaRPr lang="x-none" sz="7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700" b="1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руб.</a:t>
                      </a:r>
                      <a:endParaRPr lang="x-none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64 068,1</a:t>
                      </a:r>
                      <a:endParaRPr lang="x-none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74 846,8</a:t>
                      </a:r>
                      <a:endParaRPr lang="x-none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1879490"/>
                  </a:ext>
                </a:extLst>
              </a:tr>
            </a:tbl>
          </a:graphicData>
        </a:graphic>
      </p:graphicFrame>
      <p:sp>
        <p:nvSpPr>
          <p:cNvPr id="60" name="TextBox 59">
            <a:extLst>
              <a:ext uri="{FF2B5EF4-FFF2-40B4-BE49-F238E27FC236}">
                <a16:creationId xmlns="" xmlns:a16="http://schemas.microsoft.com/office/drawing/2014/main" id="{7326AD10-2947-EFC3-9FD0-462C38686134}"/>
              </a:ext>
            </a:extLst>
          </p:cNvPr>
          <p:cNvSpPr txBox="1"/>
          <p:nvPr/>
        </p:nvSpPr>
        <p:spPr>
          <a:xfrm>
            <a:off x="467218" y="3804062"/>
            <a:ext cx="4277517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ru-RU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en-US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202</a:t>
            </a:r>
            <a:r>
              <a:rPr lang="ru-RU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году</a:t>
            </a:r>
            <a:endParaRPr lang="x-none" sz="600" i="1" dirty="0">
              <a:solidFill>
                <a:srgbClr val="A6A6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="" xmlns:a16="http://schemas.microsoft.com/office/drawing/2014/main" id="{202ED880-7F9C-7522-6A34-8939D1C06451}"/>
              </a:ext>
            </a:extLst>
          </p:cNvPr>
          <p:cNvSpPr txBox="1"/>
          <p:nvPr/>
        </p:nvSpPr>
        <p:spPr>
          <a:xfrm>
            <a:off x="5316390" y="3804062"/>
            <a:ext cx="4277517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ru-RU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темп роста указан в процентах к предыдущему году</a:t>
            </a:r>
            <a:endParaRPr lang="x-none" sz="600" i="1" dirty="0">
              <a:solidFill>
                <a:srgbClr val="A6A6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="" xmlns:a16="http://schemas.microsoft.com/office/drawing/2014/main" id="{C1F7855C-3C0A-4AA7-EFF7-C1E794F9135E}"/>
              </a:ext>
            </a:extLst>
          </p:cNvPr>
          <p:cNvSpPr txBox="1"/>
          <p:nvPr/>
        </p:nvSpPr>
        <p:spPr>
          <a:xfrm>
            <a:off x="7017481" y="6474442"/>
            <a:ext cx="4277517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*Нетрудоустроенные граждане на 01.01.2023 </a:t>
            </a:r>
            <a:endParaRPr lang="x-none" sz="600" i="1" dirty="0">
              <a:solidFill>
                <a:srgbClr val="A6A6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Группа 8">
            <a:extLst>
              <a:ext uri="{FF2B5EF4-FFF2-40B4-BE49-F238E27FC236}">
                <a16:creationId xmlns="" xmlns:a16="http://schemas.microsoft.com/office/drawing/2014/main" id="{F64E6E85-53C3-4FF2-A312-56216A4AEE9C}"/>
              </a:ext>
            </a:extLst>
          </p:cNvPr>
          <p:cNvGrpSpPr/>
          <p:nvPr/>
        </p:nvGrpSpPr>
        <p:grpSpPr>
          <a:xfrm>
            <a:off x="6996240" y="4035151"/>
            <a:ext cx="2160000" cy="2376000"/>
            <a:chOff x="7623954" y="3931822"/>
            <a:chExt cx="2160000" cy="2376000"/>
          </a:xfrm>
        </p:grpSpPr>
        <p:sp>
          <p:nvSpPr>
            <p:cNvPr id="74" name="Скругленный прямоугольник 73">
              <a:extLst>
                <a:ext uri="{FF2B5EF4-FFF2-40B4-BE49-F238E27FC236}">
                  <a16:creationId xmlns="" xmlns:a16="http://schemas.microsoft.com/office/drawing/2014/main" id="{2B56E9F4-E4FE-07B5-1673-7C188D637F75}"/>
                </a:ext>
              </a:extLst>
            </p:cNvPr>
            <p:cNvSpPr/>
            <p:nvPr/>
          </p:nvSpPr>
          <p:spPr>
            <a:xfrm>
              <a:off x="7623954" y="3931822"/>
              <a:ext cx="2160000" cy="2376000"/>
            </a:xfrm>
            <a:prstGeom prst="roundRect">
              <a:avLst>
                <a:gd name="adj" fmla="val 12575"/>
              </a:avLst>
            </a:prstGeom>
            <a:solidFill>
              <a:srgbClr val="F1F1F1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76" name="TextBox 75">
              <a:extLst>
                <a:ext uri="{FF2B5EF4-FFF2-40B4-BE49-F238E27FC236}">
                  <a16:creationId xmlns="" xmlns:a16="http://schemas.microsoft.com/office/drawing/2014/main" id="{4E843EC5-B93D-014D-3D45-983FBD45BCAE}"/>
                </a:ext>
              </a:extLst>
            </p:cNvPr>
            <p:cNvSpPr txBox="1"/>
            <p:nvPr/>
          </p:nvSpPr>
          <p:spPr>
            <a:xfrm>
              <a:off x="7826548" y="4848841"/>
              <a:ext cx="1617598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11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безработные граждане в 2024 году</a:t>
              </a:r>
              <a:endParaRPr lang="x-none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" name="Скругленный прямоугольник 76">
              <a:extLst>
                <a:ext uri="{FF2B5EF4-FFF2-40B4-BE49-F238E27FC236}">
                  <a16:creationId xmlns="" xmlns:a16="http://schemas.microsoft.com/office/drawing/2014/main" id="{4EAC095F-9D74-7D49-4901-E85F2AE217CA}"/>
                </a:ext>
              </a:extLst>
            </p:cNvPr>
            <p:cNvSpPr/>
            <p:nvPr/>
          </p:nvSpPr>
          <p:spPr>
            <a:xfrm>
              <a:off x="7823310" y="5612438"/>
              <a:ext cx="519804" cy="180000"/>
            </a:xfrm>
            <a:prstGeom prst="roundRect">
              <a:avLst>
                <a:gd name="adj" fmla="val 50000"/>
              </a:avLst>
            </a:prstGeom>
            <a:solidFill>
              <a:srgbClr val="4756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980 чел.</a:t>
              </a:r>
              <a:endParaRPr lang="x-none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73" name="Рисунок 72" descr="Уменьшить со сплошной заливкой">
              <a:extLst>
                <a:ext uri="{FF2B5EF4-FFF2-40B4-BE49-F238E27FC236}">
                  <a16:creationId xmlns="" xmlns:a16="http://schemas.microsoft.com/office/drawing/2014/main" id="{F7DE0371-C049-15C0-FB63-F322CF1A11E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315342" y="4066128"/>
              <a:ext cx="360000" cy="360000"/>
            </a:xfrm>
            <a:prstGeom prst="rect">
              <a:avLst/>
            </a:prstGeom>
          </p:spPr>
        </p:pic>
        <p:sp>
          <p:nvSpPr>
            <p:cNvPr id="79" name="TextBox 78">
              <a:extLst>
                <a:ext uri="{FF2B5EF4-FFF2-40B4-BE49-F238E27FC236}">
                  <a16:creationId xmlns="" xmlns:a16="http://schemas.microsoft.com/office/drawing/2014/main" id="{722792DB-D6F2-13EE-AD40-3281D52F5D03}"/>
                </a:ext>
              </a:extLst>
            </p:cNvPr>
            <p:cNvSpPr txBox="1"/>
            <p:nvPr/>
          </p:nvSpPr>
          <p:spPr>
            <a:xfrm>
              <a:off x="7825075" y="4345470"/>
              <a:ext cx="758940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24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605</a:t>
              </a:r>
              <a:endParaRPr lang="x-none" sz="24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="" xmlns:a16="http://schemas.microsoft.com/office/drawing/2014/main" id="{D7D2CD61-52B2-2F21-B305-8346B1FF7764}"/>
                </a:ext>
              </a:extLst>
            </p:cNvPr>
            <p:cNvSpPr txBox="1"/>
            <p:nvPr/>
          </p:nvSpPr>
          <p:spPr>
            <a:xfrm>
              <a:off x="7835654" y="5891942"/>
              <a:ext cx="183968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6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показатели по (наименование области) </a:t>
              </a:r>
            </a:p>
            <a:p>
              <a:r>
                <a:rPr lang="ru-RU" sz="6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на 01.01.2023</a:t>
              </a:r>
              <a:endParaRPr lang="x-none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" name="Группа 7">
            <a:extLst>
              <a:ext uri="{FF2B5EF4-FFF2-40B4-BE49-F238E27FC236}">
                <a16:creationId xmlns="" xmlns:a16="http://schemas.microsoft.com/office/drawing/2014/main" id="{610C1CB3-4216-43C5-84F7-BB1D048094E2}"/>
              </a:ext>
            </a:extLst>
          </p:cNvPr>
          <p:cNvGrpSpPr/>
          <p:nvPr/>
        </p:nvGrpSpPr>
        <p:grpSpPr>
          <a:xfrm>
            <a:off x="3711841" y="4018234"/>
            <a:ext cx="2735624" cy="2376000"/>
            <a:chOff x="5210186" y="3965935"/>
            <a:chExt cx="2735624" cy="2376000"/>
          </a:xfrm>
        </p:grpSpPr>
        <p:sp>
          <p:nvSpPr>
            <p:cNvPr id="14" name="Скругленный прямоугольник 13">
              <a:extLst>
                <a:ext uri="{FF2B5EF4-FFF2-40B4-BE49-F238E27FC236}">
                  <a16:creationId xmlns="" xmlns:a16="http://schemas.microsoft.com/office/drawing/2014/main" id="{3A2C6274-4B9B-F40B-8680-725F6BB96DFB}"/>
                </a:ext>
              </a:extLst>
            </p:cNvPr>
            <p:cNvSpPr/>
            <p:nvPr/>
          </p:nvSpPr>
          <p:spPr>
            <a:xfrm>
              <a:off x="5210186" y="3965935"/>
              <a:ext cx="2160000" cy="2376000"/>
            </a:xfrm>
            <a:prstGeom prst="roundRect">
              <a:avLst>
                <a:gd name="adj" fmla="val 12575"/>
              </a:avLst>
            </a:prstGeom>
            <a:solidFill>
              <a:srgbClr val="F1F1F1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67" name="TextBox 66">
              <a:extLst>
                <a:ext uri="{FF2B5EF4-FFF2-40B4-BE49-F238E27FC236}">
                  <a16:creationId xmlns="" xmlns:a16="http://schemas.microsoft.com/office/drawing/2014/main" id="{423ED422-DF9E-9D1D-A2F9-831F081A251F}"/>
                </a:ext>
              </a:extLst>
            </p:cNvPr>
            <p:cNvSpPr txBox="1"/>
            <p:nvPr/>
          </p:nvSpPr>
          <p:spPr>
            <a:xfrm>
              <a:off x="5498819" y="4346722"/>
              <a:ext cx="2446991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24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0,1%</a:t>
              </a:r>
              <a:endParaRPr lang="x-none" sz="24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="" xmlns:a16="http://schemas.microsoft.com/office/drawing/2014/main" id="{BEBF4CEF-8376-EA30-4646-371E66EC9A7B}"/>
                </a:ext>
              </a:extLst>
            </p:cNvPr>
            <p:cNvSpPr txBox="1"/>
            <p:nvPr/>
          </p:nvSpPr>
          <p:spPr>
            <a:xfrm>
              <a:off x="5498819" y="4848841"/>
              <a:ext cx="1617598" cy="5078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11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регистрируемая безработица в 2023 году</a:t>
              </a:r>
              <a:endParaRPr lang="x-none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" name="Скругленный прямоугольник 68">
              <a:extLst>
                <a:ext uri="{FF2B5EF4-FFF2-40B4-BE49-F238E27FC236}">
                  <a16:creationId xmlns="" xmlns:a16="http://schemas.microsoft.com/office/drawing/2014/main" id="{DE570A78-46A9-3F07-36FA-94EF1D510C3A}"/>
                </a:ext>
              </a:extLst>
            </p:cNvPr>
            <p:cNvSpPr/>
            <p:nvPr/>
          </p:nvSpPr>
          <p:spPr>
            <a:xfrm>
              <a:off x="5495581" y="5612438"/>
              <a:ext cx="519804" cy="180000"/>
            </a:xfrm>
            <a:prstGeom prst="roundRect">
              <a:avLst>
                <a:gd name="adj" fmla="val 50000"/>
              </a:avLst>
            </a:prstGeom>
            <a:solidFill>
              <a:srgbClr val="4756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0,3%</a:t>
              </a:r>
              <a:endParaRPr lang="x-none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71" name="Рисунок 70" descr="Отменить подписку со сплошной заливкой">
              <a:extLst>
                <a:ext uri="{FF2B5EF4-FFF2-40B4-BE49-F238E27FC236}">
                  <a16:creationId xmlns="" xmlns:a16="http://schemas.microsoft.com/office/drawing/2014/main" id="{96BAE458-C0B9-5E94-E09C-84ADC48272E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966417" y="4066128"/>
              <a:ext cx="360000" cy="360000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="" xmlns:a16="http://schemas.microsoft.com/office/drawing/2014/main" id="{5D23F441-3CBA-940B-B7FB-81A8DF61A225}"/>
                </a:ext>
              </a:extLst>
            </p:cNvPr>
            <p:cNvSpPr txBox="1"/>
            <p:nvPr/>
          </p:nvSpPr>
          <p:spPr>
            <a:xfrm>
              <a:off x="5507925" y="5891942"/>
              <a:ext cx="161759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6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показатели по безработице</a:t>
              </a:r>
            </a:p>
            <a:p>
              <a:r>
                <a:rPr lang="ru-RU" sz="6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на 01.01.2023</a:t>
              </a:r>
              <a:endParaRPr lang="x-none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81" name="TextBox 80">
            <a:extLst>
              <a:ext uri="{FF2B5EF4-FFF2-40B4-BE49-F238E27FC236}">
                <a16:creationId xmlns="" xmlns:a16="http://schemas.microsoft.com/office/drawing/2014/main" id="{D265CD84-16A0-1463-24A7-04BB3B4AC8B8}"/>
              </a:ext>
            </a:extLst>
          </p:cNvPr>
          <p:cNvSpPr txBox="1"/>
          <p:nvPr/>
        </p:nvSpPr>
        <p:spPr>
          <a:xfrm>
            <a:off x="7773777" y="4584459"/>
            <a:ext cx="383645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чел.</a:t>
            </a:r>
            <a:endParaRPr lang="x-none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8" name="Группа 37">
            <a:extLst>
              <a:ext uri="{FF2B5EF4-FFF2-40B4-BE49-F238E27FC236}">
                <a16:creationId xmlns="" xmlns:a16="http://schemas.microsoft.com/office/drawing/2014/main" id="{9FF861A3-0A87-41E0-A935-52C848721799}"/>
              </a:ext>
            </a:extLst>
          </p:cNvPr>
          <p:cNvGrpSpPr/>
          <p:nvPr/>
        </p:nvGrpSpPr>
        <p:grpSpPr>
          <a:xfrm>
            <a:off x="655091" y="4017511"/>
            <a:ext cx="2743792" cy="2376000"/>
            <a:chOff x="5188252" y="3964017"/>
            <a:chExt cx="2743792" cy="2376000"/>
          </a:xfrm>
        </p:grpSpPr>
        <p:sp>
          <p:nvSpPr>
            <p:cNvPr id="39" name="Скругленный прямоугольник 13">
              <a:extLst>
                <a:ext uri="{FF2B5EF4-FFF2-40B4-BE49-F238E27FC236}">
                  <a16:creationId xmlns="" xmlns:a16="http://schemas.microsoft.com/office/drawing/2014/main" id="{01B992F4-1ADA-4C40-BE4E-2717FB27804F}"/>
                </a:ext>
              </a:extLst>
            </p:cNvPr>
            <p:cNvSpPr/>
            <p:nvPr/>
          </p:nvSpPr>
          <p:spPr>
            <a:xfrm>
              <a:off x="5188252" y="3964017"/>
              <a:ext cx="2160000" cy="2376000"/>
            </a:xfrm>
            <a:prstGeom prst="roundRect">
              <a:avLst>
                <a:gd name="adj" fmla="val 12575"/>
              </a:avLst>
            </a:prstGeom>
            <a:solidFill>
              <a:srgbClr val="F1F1F1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40" name="TextBox 39">
              <a:extLst>
                <a:ext uri="{FF2B5EF4-FFF2-40B4-BE49-F238E27FC236}">
                  <a16:creationId xmlns="" xmlns:a16="http://schemas.microsoft.com/office/drawing/2014/main" id="{B795C2F3-EA5D-415F-AD91-B246FC0DF854}"/>
                </a:ext>
              </a:extLst>
            </p:cNvPr>
            <p:cNvSpPr txBox="1"/>
            <p:nvPr/>
          </p:nvSpPr>
          <p:spPr>
            <a:xfrm>
              <a:off x="5485053" y="4345527"/>
              <a:ext cx="2446991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24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40 лет</a:t>
              </a:r>
              <a:endParaRPr lang="x-none" sz="24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="" xmlns:a16="http://schemas.microsoft.com/office/drawing/2014/main" id="{48D3155A-EBDA-4666-8681-7B0871C5BC6C}"/>
                </a:ext>
              </a:extLst>
            </p:cNvPr>
            <p:cNvSpPr txBox="1"/>
            <p:nvPr/>
          </p:nvSpPr>
          <p:spPr>
            <a:xfrm>
              <a:off x="5459453" y="4847646"/>
              <a:ext cx="1617598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11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Средний возраст жителя города Щигры</a:t>
              </a:r>
              <a:endParaRPr lang="x-none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="" xmlns:a16="http://schemas.microsoft.com/office/drawing/2014/main" id="{7F388063-AABC-4D65-8452-9287D769DB6E}"/>
                </a:ext>
              </a:extLst>
            </p:cNvPr>
            <p:cNvSpPr txBox="1"/>
            <p:nvPr/>
          </p:nvSpPr>
          <p:spPr>
            <a:xfrm>
              <a:off x="5498819" y="5299733"/>
              <a:ext cx="1617598" cy="923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endParaRPr lang="x-none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42" name="Рисунок 41" descr="Уход со сплошной заливкой">
            <a:extLst>
              <a:ext uri="{FF2B5EF4-FFF2-40B4-BE49-F238E27FC236}">
                <a16:creationId xmlns="" xmlns:a16="http://schemas.microsoft.com/office/drawing/2014/main" id="{6D1E8CA7-23F4-4E83-BEF5-852E562ECAD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293726" y="4126410"/>
            <a:ext cx="360000" cy="360000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C40A7F55-A402-4B02-90C9-98180F5B4F09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ГОРОДА ЩИГРЫ</a:t>
            </a:r>
          </a:p>
        </p:txBody>
      </p:sp>
    </p:spTree>
    <p:extLst>
      <p:ext uri="{BB962C8B-B14F-4D97-AF65-F5344CB8AC3E}">
        <p14:creationId xmlns:p14="http://schemas.microsoft.com/office/powerpoint/2010/main" val="11731039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Рисунок 134" descr="Посевы со сплошной заливкой">
            <a:extLst>
              <a:ext uri="{FF2B5EF4-FFF2-40B4-BE49-F238E27FC236}">
                <a16:creationId xmlns="" xmlns:a16="http://schemas.microsoft.com/office/drawing/2014/main" id="{9A813BFB-987D-79B3-9F3C-24EA109F92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15700" y="5328969"/>
            <a:ext cx="360000" cy="360000"/>
          </a:xfrm>
          <a:prstGeom prst="rect">
            <a:avLst/>
          </a:prstGeom>
        </p:spPr>
      </p:pic>
      <p:pic>
        <p:nvPicPr>
          <p:cNvPr id="127" name="Рисунок 126" descr="Золотые слитки со сплошной заливкой">
            <a:extLst>
              <a:ext uri="{FF2B5EF4-FFF2-40B4-BE49-F238E27FC236}">
                <a16:creationId xmlns="" xmlns:a16="http://schemas.microsoft.com/office/drawing/2014/main" id="{A7927950-A61A-0659-A375-9FF5BC9F875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570188" y="2787234"/>
            <a:ext cx="360000" cy="360000"/>
          </a:xfrm>
          <a:prstGeom prst="rect">
            <a:avLst/>
          </a:prstGeom>
        </p:spPr>
      </p:pic>
      <p:pic>
        <p:nvPicPr>
          <p:cNvPr id="131" name="Рисунок 130" descr="Холмы со сплошной заливкой">
            <a:extLst>
              <a:ext uri="{FF2B5EF4-FFF2-40B4-BE49-F238E27FC236}">
                <a16:creationId xmlns="" xmlns:a16="http://schemas.microsoft.com/office/drawing/2014/main" id="{50B1F77A-2D91-C5DF-2A6E-FCA200EB9E4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430878" y="2748060"/>
            <a:ext cx="360000" cy="360000"/>
          </a:xfrm>
          <a:prstGeom prst="rect">
            <a:avLst/>
          </a:prstGeom>
        </p:spPr>
      </p:pic>
      <p:pic>
        <p:nvPicPr>
          <p:cNvPr id="101" name="Рисунок 100" descr="Сельское хозяйство со сплошной заливкой">
            <a:extLst>
              <a:ext uri="{FF2B5EF4-FFF2-40B4-BE49-F238E27FC236}">
                <a16:creationId xmlns="" xmlns:a16="http://schemas.microsoft.com/office/drawing/2014/main" id="{208E3681-9B4F-4B33-A212-E62D0B4EF4D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890206" y="5318246"/>
            <a:ext cx="360000" cy="360000"/>
          </a:xfrm>
          <a:prstGeom prst="rect">
            <a:avLst/>
          </a:prstGeom>
        </p:spPr>
      </p:pic>
      <p:pic>
        <p:nvPicPr>
          <p:cNvPr id="95" name="Рисунок 94" descr="Лиственное дерево со сплошной заливкой">
            <a:extLst>
              <a:ext uri="{FF2B5EF4-FFF2-40B4-BE49-F238E27FC236}">
                <a16:creationId xmlns="" xmlns:a16="http://schemas.microsoft.com/office/drawing/2014/main" id="{F9992745-1C9E-A958-FDFD-5BE2BADB7D1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=""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56599" y="5764069"/>
            <a:ext cx="360000" cy="360000"/>
          </a:xfrm>
          <a:prstGeom prst="rect">
            <a:avLst/>
          </a:prstGeom>
        </p:spPr>
      </p:pic>
      <p:pic>
        <p:nvPicPr>
          <p:cNvPr id="97" name="Рисунок 96" descr="Елка со сплошной заливкой">
            <a:extLst>
              <a:ext uri="{FF2B5EF4-FFF2-40B4-BE49-F238E27FC236}">
                <a16:creationId xmlns="" xmlns:a16="http://schemas.microsoft.com/office/drawing/2014/main" id="{DADC01F5-858C-9B08-635B-475B0B49673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=""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56599" y="5318246"/>
            <a:ext cx="360000" cy="360000"/>
          </a:xfrm>
          <a:prstGeom prst="rect">
            <a:avLst/>
          </a:prstGeom>
        </p:spPr>
      </p:pic>
      <p:sp>
        <p:nvSpPr>
          <p:cNvPr id="39" name="Скругленный прямоугольник 38">
            <a:extLst>
              <a:ext uri="{FF2B5EF4-FFF2-40B4-BE49-F238E27FC236}">
                <a16:creationId xmlns="" xmlns:a16="http://schemas.microsoft.com/office/drawing/2014/main" id="{27DC45EC-6B72-FC57-F6E6-430D336317AA}"/>
              </a:ext>
            </a:extLst>
          </p:cNvPr>
          <p:cNvSpPr/>
          <p:nvPr/>
        </p:nvSpPr>
        <p:spPr>
          <a:xfrm>
            <a:off x="640991" y="2269714"/>
            <a:ext cx="4497839" cy="1483045"/>
          </a:xfrm>
          <a:prstGeom prst="roundRect">
            <a:avLst>
              <a:gd name="adj" fmla="val 13233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0" name="Скругленный прямоугольник 39">
            <a:extLst>
              <a:ext uri="{FF2B5EF4-FFF2-40B4-BE49-F238E27FC236}">
                <a16:creationId xmlns="" xmlns:a16="http://schemas.microsoft.com/office/drawing/2014/main" id="{6C471008-A80D-1F1B-BC66-2067DA06313A}"/>
              </a:ext>
            </a:extLst>
          </p:cNvPr>
          <p:cNvSpPr/>
          <p:nvPr/>
        </p:nvSpPr>
        <p:spPr>
          <a:xfrm>
            <a:off x="640991" y="1376761"/>
            <a:ext cx="4497839" cy="775596"/>
          </a:xfrm>
          <a:prstGeom prst="roundRect">
            <a:avLst>
              <a:gd name="adj" fmla="val 27681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КЛИМАТ</a:t>
            </a:r>
          </a:p>
        </p:txBody>
      </p:sp>
      <p:sp>
        <p:nvSpPr>
          <p:cNvPr id="17" name="Скругленный прямоугольник 16">
            <a:extLst>
              <a:ext uri="{FF2B5EF4-FFF2-40B4-BE49-F238E27FC236}">
                <a16:creationId xmlns="" xmlns:a16="http://schemas.microsoft.com/office/drawing/2014/main" id="{F7E90DD8-F625-774B-4916-57BEE3A50CB4}"/>
              </a:ext>
            </a:extLst>
          </p:cNvPr>
          <p:cNvSpPr/>
          <p:nvPr/>
        </p:nvSpPr>
        <p:spPr>
          <a:xfrm>
            <a:off x="627014" y="4824775"/>
            <a:ext cx="4497839" cy="1483045"/>
          </a:xfrm>
          <a:prstGeom prst="roundRect">
            <a:avLst>
              <a:gd name="adj" fmla="val 14095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3" name="Скругленный прямоугольник 12">
            <a:extLst>
              <a:ext uri="{FF2B5EF4-FFF2-40B4-BE49-F238E27FC236}">
                <a16:creationId xmlns="" xmlns:a16="http://schemas.microsoft.com/office/drawing/2014/main" id="{2F259C10-BB78-48DB-70DD-10B33B701093}"/>
              </a:ext>
            </a:extLst>
          </p:cNvPr>
          <p:cNvSpPr/>
          <p:nvPr/>
        </p:nvSpPr>
        <p:spPr>
          <a:xfrm>
            <a:off x="627014" y="3931822"/>
            <a:ext cx="4497839" cy="775596"/>
          </a:xfrm>
          <a:prstGeom prst="roundRect">
            <a:avLst>
              <a:gd name="adj" fmla="val 29330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ЛЕСА И ПОЧВЫ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РЕСУРСНАЯ БАЗА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="" xmlns:a16="http://schemas.microsoft.com/office/drawing/2014/main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077375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ресурсная база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="" xmlns:a16="http://schemas.microsoft.com/office/drawing/2014/main" id="{B54F722C-2069-3D02-CFC9-7B8A4D82B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7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Скругленный прямоугольник 42">
            <a:extLst>
              <a:ext uri="{FF2B5EF4-FFF2-40B4-BE49-F238E27FC236}">
                <a16:creationId xmlns="" xmlns:a16="http://schemas.microsoft.com/office/drawing/2014/main" id="{601F0F1B-D35B-D76C-54E6-EAC417466077}"/>
              </a:ext>
            </a:extLst>
          </p:cNvPr>
          <p:cNvSpPr/>
          <p:nvPr/>
        </p:nvSpPr>
        <p:spPr>
          <a:xfrm>
            <a:off x="5300092" y="1376761"/>
            <a:ext cx="4497839" cy="775596"/>
          </a:xfrm>
          <a:prstGeom prst="roundRect">
            <a:avLst>
              <a:gd name="adj" fmla="val 29330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МЕСТОРОЖДЕНИЯ И ПРОЯВЛЕНИЯ</a:t>
            </a:r>
          </a:p>
        </p:txBody>
      </p:sp>
      <p:sp>
        <p:nvSpPr>
          <p:cNvPr id="46" name="Скругленный прямоугольник 45">
            <a:extLst>
              <a:ext uri="{FF2B5EF4-FFF2-40B4-BE49-F238E27FC236}">
                <a16:creationId xmlns="" xmlns:a16="http://schemas.microsoft.com/office/drawing/2014/main" id="{AE91EFE9-B67B-0E7F-6272-816E1137AE9A}"/>
              </a:ext>
            </a:extLst>
          </p:cNvPr>
          <p:cNvSpPr/>
          <p:nvPr/>
        </p:nvSpPr>
        <p:spPr>
          <a:xfrm>
            <a:off x="5286115" y="4824775"/>
            <a:ext cx="4497839" cy="1483045"/>
          </a:xfrm>
          <a:prstGeom prst="roundRect">
            <a:avLst>
              <a:gd name="adj" fmla="val 13664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7" name="Скругленный прямоугольник 46">
            <a:extLst>
              <a:ext uri="{FF2B5EF4-FFF2-40B4-BE49-F238E27FC236}">
                <a16:creationId xmlns="" xmlns:a16="http://schemas.microsoft.com/office/drawing/2014/main" id="{38997C38-2D25-2F3C-467D-A9A159CF5BA9}"/>
              </a:ext>
            </a:extLst>
          </p:cNvPr>
          <p:cNvSpPr/>
          <p:nvPr/>
        </p:nvSpPr>
        <p:spPr>
          <a:xfrm>
            <a:off x="5286115" y="3931822"/>
            <a:ext cx="4497839" cy="775596"/>
          </a:xfrm>
          <a:prstGeom prst="roundRect">
            <a:avLst>
              <a:gd name="adj" fmla="val 25208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ЗЕМЛИ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="" xmlns:a16="http://schemas.microsoft.com/office/drawing/2014/main" id="{D1C4A423-2228-521E-E06B-9B389FC0E335}"/>
              </a:ext>
            </a:extLst>
          </p:cNvPr>
          <p:cNvSpPr txBox="1"/>
          <p:nvPr/>
        </p:nvSpPr>
        <p:spPr>
          <a:xfrm>
            <a:off x="836421" y="2424918"/>
            <a:ext cx="3474940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умеренно-континентальный 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="" xmlns:a16="http://schemas.microsoft.com/office/drawing/2014/main" id="{F20282E4-2CCC-CE9A-16F7-CC2F77DF86AD}"/>
              </a:ext>
            </a:extLst>
          </p:cNvPr>
          <p:cNvSpPr txBox="1"/>
          <p:nvPr/>
        </p:nvSpPr>
        <p:spPr>
          <a:xfrm>
            <a:off x="1201369" y="2758783"/>
            <a:ext cx="167893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средняя температура:</a:t>
            </a:r>
          </a:p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январе -6℃, в июле + 19℃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="" xmlns:a16="http://schemas.microsoft.com/office/drawing/2014/main" id="{A94ACB4A-9A05-F909-1488-4F131CC71B1A}"/>
              </a:ext>
            </a:extLst>
          </p:cNvPr>
          <p:cNvSpPr txBox="1"/>
          <p:nvPr/>
        </p:nvSpPr>
        <p:spPr>
          <a:xfrm>
            <a:off x="1201369" y="3214845"/>
            <a:ext cx="197683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среднем по году</a:t>
            </a:r>
          </a:p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дней в месяц идёт дождь</a:t>
            </a:r>
          </a:p>
        </p:txBody>
      </p:sp>
      <p:pic>
        <p:nvPicPr>
          <p:cNvPr id="80" name="Рисунок 79" descr="Термометр со сплошной заливкой">
            <a:extLst>
              <a:ext uri="{FF2B5EF4-FFF2-40B4-BE49-F238E27FC236}">
                <a16:creationId xmlns="" xmlns:a16="http://schemas.microsoft.com/office/drawing/2014/main" id="{03905552-1267-3947-ED33-DA92CDF30FE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=""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70576" y="2748060"/>
            <a:ext cx="360000" cy="360000"/>
          </a:xfrm>
          <a:prstGeom prst="rect">
            <a:avLst/>
          </a:prstGeom>
        </p:spPr>
      </p:pic>
      <p:pic>
        <p:nvPicPr>
          <p:cNvPr id="84" name="Рисунок 83" descr="Дождь со сплошной заливкой">
            <a:extLst>
              <a:ext uri="{FF2B5EF4-FFF2-40B4-BE49-F238E27FC236}">
                <a16:creationId xmlns="" xmlns:a16="http://schemas.microsoft.com/office/drawing/2014/main" id="{870DB04A-3422-E267-D9B9-AF7EB3B4945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=""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770576" y="3218061"/>
            <a:ext cx="360000" cy="360000"/>
          </a:xfrm>
          <a:prstGeom prst="rect">
            <a:avLst/>
          </a:prstGeom>
        </p:spPr>
      </p:pic>
      <p:sp>
        <p:nvSpPr>
          <p:cNvPr id="86" name="TextBox 85">
            <a:extLst>
              <a:ext uri="{FF2B5EF4-FFF2-40B4-BE49-F238E27FC236}">
                <a16:creationId xmlns="" xmlns:a16="http://schemas.microsoft.com/office/drawing/2014/main" id="{C30F9616-4CA9-8FB9-426A-440D5B09B098}"/>
              </a:ext>
            </a:extLst>
          </p:cNvPr>
          <p:cNvSpPr txBox="1"/>
          <p:nvPr/>
        </p:nvSpPr>
        <p:spPr>
          <a:xfrm>
            <a:off x="822443" y="4979979"/>
            <a:ext cx="3611992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общий запас 4,3 млн. м3 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="" xmlns:a16="http://schemas.microsoft.com/office/drawing/2014/main" id="{E1B2EC90-8DAE-0957-5D26-BE6AB5E7E7C7}"/>
              </a:ext>
            </a:extLst>
          </p:cNvPr>
          <p:cNvSpPr txBox="1"/>
          <p:nvPr/>
        </p:nvSpPr>
        <p:spPr>
          <a:xfrm>
            <a:off x="1187392" y="5339692"/>
            <a:ext cx="129811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хвойные породы</a:t>
            </a:r>
          </a:p>
          <a:p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1,7 млн. м3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="" xmlns:a16="http://schemas.microsoft.com/office/drawing/2014/main" id="{A782E053-2F93-9792-F207-53B43CF12C51}"/>
              </a:ext>
            </a:extLst>
          </p:cNvPr>
          <p:cNvSpPr txBox="1"/>
          <p:nvPr/>
        </p:nvSpPr>
        <p:spPr>
          <a:xfrm>
            <a:off x="1187392" y="5816180"/>
            <a:ext cx="129811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спелые породы</a:t>
            </a:r>
          </a:p>
          <a:p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0,3 млн. м3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="" xmlns:a16="http://schemas.microsoft.com/office/drawing/2014/main" id="{9BFF0E25-DFAE-46E7-0CAB-F8151F107F4C}"/>
              </a:ext>
            </a:extLst>
          </p:cNvPr>
          <p:cNvSpPr txBox="1"/>
          <p:nvPr/>
        </p:nvSpPr>
        <p:spPr>
          <a:xfrm>
            <a:off x="3320999" y="5339692"/>
            <a:ext cx="1531992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почвы</a:t>
            </a:r>
            <a:endParaRPr lang="en-US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="" xmlns:a16="http://schemas.microsoft.com/office/drawing/2014/main" id="{3DE3B28B-9C2A-C4FD-BC1D-17B55EA166BC}"/>
              </a:ext>
            </a:extLst>
          </p:cNvPr>
          <p:cNvSpPr txBox="1"/>
          <p:nvPr/>
        </p:nvSpPr>
        <p:spPr>
          <a:xfrm>
            <a:off x="3320999" y="5568097"/>
            <a:ext cx="1775903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>
              <a:lnSpc>
                <a:spcPts val="620"/>
              </a:lnSpc>
              <a:buFont typeface="Arial" panose="020B0604020202020204" pitchFamily="34" charset="0"/>
              <a:buChar char="•"/>
            </a:pPr>
            <a:r>
              <a:rPr lang="ru-RU" sz="600" b="1" spc="-3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преобладают дерново-слабоподзолистые песчаные и супесчаные почвы                           </a:t>
            </a:r>
            <a:r>
              <a:rPr lang="ru-RU" sz="600" spc="-3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подходят для лесопосадки и выращивания картофеля</a:t>
            </a:r>
          </a:p>
          <a:p>
            <a:pPr marL="171450" indent="-171450">
              <a:lnSpc>
                <a:spcPts val="620"/>
              </a:lnSpc>
              <a:buFont typeface="Arial" panose="020B0604020202020204" pitchFamily="34" charset="0"/>
              <a:buChar char="•"/>
            </a:pPr>
            <a:endParaRPr lang="ru-RU" sz="600" spc="-3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lnSpc>
                <a:spcPts val="620"/>
              </a:lnSpc>
              <a:buFont typeface="Arial" panose="020B0604020202020204" pitchFamily="34" charset="0"/>
              <a:buChar char="•"/>
            </a:pPr>
            <a:r>
              <a:rPr lang="ru-RU" sz="600" b="1" spc="-3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значительно распространены  торфяно-болотные почвы </a:t>
            </a:r>
            <a:r>
              <a:rPr lang="ru-RU" sz="600" spc="-3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подходят для ведения  лесных хозяйств</a:t>
            </a:r>
            <a:endParaRPr lang="en-US" sz="600" spc="-3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="" xmlns:a16="http://schemas.microsoft.com/office/drawing/2014/main" id="{7ED753C6-79DF-D592-0C83-B15E5284834C}"/>
              </a:ext>
            </a:extLst>
          </p:cNvPr>
          <p:cNvSpPr txBox="1"/>
          <p:nvPr/>
        </p:nvSpPr>
        <p:spPr>
          <a:xfrm>
            <a:off x="5495521" y="2428126"/>
            <a:ext cx="3611992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 10 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 м3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="" xmlns:a16="http://schemas.microsoft.com/office/drawing/2014/main" id="{9ED43C5D-0262-F43E-BACE-84B5F5D53598}"/>
              </a:ext>
            </a:extLst>
          </p:cNvPr>
          <p:cNvSpPr txBox="1"/>
          <p:nvPr/>
        </p:nvSpPr>
        <p:spPr>
          <a:xfrm>
            <a:off x="5860469" y="2758783"/>
            <a:ext cx="151767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запасов строительных песков</a:t>
            </a:r>
            <a:endParaRPr lang="ru-RU" sz="9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="" xmlns:a16="http://schemas.microsoft.com/office/drawing/2014/main" id="{57350817-E0E1-F8FA-9710-5BB6612E517F}"/>
              </a:ext>
            </a:extLst>
          </p:cNvPr>
          <p:cNvSpPr txBox="1"/>
          <p:nvPr/>
        </p:nvSpPr>
        <p:spPr>
          <a:xfrm>
            <a:off x="7999932" y="2758783"/>
            <a:ext cx="181892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месторождение формовочных песков и торфа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="" xmlns:a16="http://schemas.microsoft.com/office/drawing/2014/main" id="{3B81FAEA-1548-B5F4-06CC-079A55CF6E19}"/>
              </a:ext>
            </a:extLst>
          </p:cNvPr>
          <p:cNvSpPr txBox="1"/>
          <p:nvPr/>
        </p:nvSpPr>
        <p:spPr>
          <a:xfrm>
            <a:off x="5481544" y="4979979"/>
            <a:ext cx="3611992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общая площадь 89,7 тыс. га 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="" xmlns:a16="http://schemas.microsoft.com/office/drawing/2014/main" id="{394B33CE-DA6F-7903-8552-2F4E10758830}"/>
              </a:ext>
            </a:extLst>
          </p:cNvPr>
          <p:cNvSpPr txBox="1"/>
          <p:nvPr/>
        </p:nvSpPr>
        <p:spPr>
          <a:xfrm>
            <a:off x="5846493" y="5339692"/>
            <a:ext cx="153165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земли с/х назначения</a:t>
            </a:r>
          </a:p>
          <a:p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10,8 тыс. га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="" xmlns:a16="http://schemas.microsoft.com/office/drawing/2014/main" id="{F2232438-0B4C-EE5D-F317-B1A618F94DAC}"/>
              </a:ext>
            </a:extLst>
          </p:cNvPr>
          <p:cNvSpPr txBox="1"/>
          <p:nvPr/>
        </p:nvSpPr>
        <p:spPr>
          <a:xfrm>
            <a:off x="5846493" y="5816180"/>
            <a:ext cx="176914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земли промышленности</a:t>
            </a:r>
          </a:p>
          <a:p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18,2 тыс. га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="" xmlns:a16="http://schemas.microsoft.com/office/drawing/2014/main" id="{22D72C5B-E6A0-1041-A71A-27D5324B5B6E}"/>
              </a:ext>
            </a:extLst>
          </p:cNvPr>
          <p:cNvSpPr txBox="1"/>
          <p:nvPr/>
        </p:nvSpPr>
        <p:spPr>
          <a:xfrm>
            <a:off x="5878006" y="3114667"/>
            <a:ext cx="1801389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>
              <a:lnSpc>
                <a:spcPts val="620"/>
              </a:lnSpc>
              <a:buFont typeface="Arial" panose="020B0604020202020204" pitchFamily="34" charset="0"/>
              <a:buChar char="•"/>
            </a:pPr>
            <a:r>
              <a:rPr lang="ru-RU" sz="6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пески используются в строительстве</a:t>
            </a:r>
            <a:endParaRPr lang="en-US" sz="6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="" xmlns:a16="http://schemas.microsoft.com/office/drawing/2014/main" id="{AF200D8A-4754-0B34-A609-EBD815F68BCD}"/>
              </a:ext>
            </a:extLst>
          </p:cNvPr>
          <p:cNvSpPr txBox="1"/>
          <p:nvPr/>
        </p:nvSpPr>
        <p:spPr>
          <a:xfrm>
            <a:off x="8017469" y="3114667"/>
            <a:ext cx="180138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>
              <a:lnSpc>
                <a:spcPts val="620"/>
              </a:lnSpc>
              <a:buFont typeface="Arial" panose="020B0604020202020204" pitchFamily="34" charset="0"/>
              <a:buChar char="•"/>
            </a:pPr>
            <a:r>
              <a:rPr lang="ru-RU" sz="6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торф используются в качестве удобрения, топлива и сырья</a:t>
            </a:r>
            <a:endParaRPr lang="en-US" sz="6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3" name="Рисунок 132" descr="Производство со сплошной заливкой">
            <a:extLst>
              <a:ext uri="{FF2B5EF4-FFF2-40B4-BE49-F238E27FC236}">
                <a16:creationId xmlns="" xmlns:a16="http://schemas.microsoft.com/office/drawing/2014/main" id="{B1E22031-B859-A4F3-7118-A7C6CB50C7A9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=""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5402397" y="5786221"/>
            <a:ext cx="360000" cy="360000"/>
          </a:xfrm>
          <a:prstGeom prst="rect">
            <a:avLst/>
          </a:prstGeom>
        </p:spPr>
      </p:pic>
      <p:sp>
        <p:nvSpPr>
          <p:cNvPr id="153" name="Скругленный прямоугольник 152">
            <a:extLst>
              <a:ext uri="{FF2B5EF4-FFF2-40B4-BE49-F238E27FC236}">
                <a16:creationId xmlns="" xmlns:a16="http://schemas.microsoft.com/office/drawing/2014/main" id="{CF61200C-1B4F-94A8-B2A9-63CB92B95149}"/>
              </a:ext>
            </a:extLst>
          </p:cNvPr>
          <p:cNvSpPr/>
          <p:nvPr/>
        </p:nvSpPr>
        <p:spPr>
          <a:xfrm>
            <a:off x="5297771" y="2265996"/>
            <a:ext cx="4497839" cy="1483045"/>
          </a:xfrm>
          <a:prstGeom prst="roundRect">
            <a:avLst>
              <a:gd name="adj" fmla="val 13664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F44DB64A-9DB3-4D67-B95C-EA0E97A7196C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ГОРОДА ЩИГРЫ</a:t>
            </a:r>
          </a:p>
        </p:txBody>
      </p:sp>
    </p:spTree>
    <p:extLst>
      <p:ext uri="{BB962C8B-B14F-4D97-AF65-F5344CB8AC3E}">
        <p14:creationId xmlns:p14="http://schemas.microsoft.com/office/powerpoint/2010/main" val="32162024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Скругленный прямоугольник 248">
            <a:extLst>
              <a:ext uri="{FF2B5EF4-FFF2-40B4-BE49-F238E27FC236}">
                <a16:creationId xmlns="" xmlns:a16="http://schemas.microsoft.com/office/drawing/2014/main" id="{A4503707-C842-55D2-8184-C2281EB1EB33}"/>
              </a:ext>
            </a:extLst>
          </p:cNvPr>
          <p:cNvSpPr/>
          <p:nvPr/>
        </p:nvSpPr>
        <p:spPr>
          <a:xfrm>
            <a:off x="7598612" y="2269714"/>
            <a:ext cx="2196000" cy="4038109"/>
          </a:xfrm>
          <a:prstGeom prst="roundRect">
            <a:avLst>
              <a:gd name="adj" fmla="val 1068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50" name="Скругленный прямоугольник 249">
            <a:extLst>
              <a:ext uri="{FF2B5EF4-FFF2-40B4-BE49-F238E27FC236}">
                <a16:creationId xmlns="" xmlns:a16="http://schemas.microsoft.com/office/drawing/2014/main" id="{C88591C5-A285-4ADE-F36B-04A9A72B35EF}"/>
              </a:ext>
            </a:extLst>
          </p:cNvPr>
          <p:cNvSpPr/>
          <p:nvPr/>
        </p:nvSpPr>
        <p:spPr>
          <a:xfrm>
            <a:off x="7598612" y="1376762"/>
            <a:ext cx="2195999" cy="775596"/>
          </a:xfrm>
          <a:prstGeom prst="roundRect">
            <a:avLst>
              <a:gd name="adj" fmla="val 29072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9600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КУЛЬТУРА И ИСКУССТВО</a:t>
            </a:r>
            <a:endParaRPr lang="x-none" dirty="0"/>
          </a:p>
        </p:txBody>
      </p:sp>
      <p:sp>
        <p:nvSpPr>
          <p:cNvPr id="254" name="TextBox 253">
            <a:extLst>
              <a:ext uri="{FF2B5EF4-FFF2-40B4-BE49-F238E27FC236}">
                <a16:creationId xmlns="" xmlns:a16="http://schemas.microsoft.com/office/drawing/2014/main" id="{6007C2EF-68BA-8F8F-ACC3-1F355859E295}"/>
              </a:ext>
            </a:extLst>
          </p:cNvPr>
          <p:cNvSpPr txBox="1"/>
          <p:nvPr/>
        </p:nvSpPr>
        <p:spPr>
          <a:xfrm>
            <a:off x="7798492" y="2528250"/>
            <a:ext cx="171306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клубных учреждений</a:t>
            </a:r>
          </a:p>
        </p:txBody>
      </p:sp>
      <p:sp>
        <p:nvSpPr>
          <p:cNvPr id="259" name="TextBox 258">
            <a:extLst>
              <a:ext uri="{FF2B5EF4-FFF2-40B4-BE49-F238E27FC236}">
                <a16:creationId xmlns="" xmlns:a16="http://schemas.microsoft.com/office/drawing/2014/main" id="{BC46FF49-74DA-9C59-D684-B1B12D37A8F7}"/>
              </a:ext>
            </a:extLst>
          </p:cNvPr>
          <p:cNvSpPr txBox="1"/>
          <p:nvPr/>
        </p:nvSpPr>
        <p:spPr>
          <a:xfrm>
            <a:off x="7798491" y="4697345"/>
            <a:ext cx="198910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туристических маршрутов</a:t>
            </a:r>
          </a:p>
        </p:txBody>
      </p:sp>
      <p:sp>
        <p:nvSpPr>
          <p:cNvPr id="262" name="TextBox 261">
            <a:extLst>
              <a:ext uri="{FF2B5EF4-FFF2-40B4-BE49-F238E27FC236}">
                <a16:creationId xmlns="" xmlns:a16="http://schemas.microsoft.com/office/drawing/2014/main" id="{E9F12BC2-BFAA-BED4-F03C-AD706AF7061B}"/>
              </a:ext>
            </a:extLst>
          </p:cNvPr>
          <p:cNvSpPr txBox="1"/>
          <p:nvPr/>
        </p:nvSpPr>
        <p:spPr>
          <a:xfrm>
            <a:off x="7798492" y="4127640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88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памятников</a:t>
            </a:r>
          </a:p>
        </p:txBody>
      </p:sp>
      <p:sp>
        <p:nvSpPr>
          <p:cNvPr id="265" name="TextBox 264">
            <a:extLst>
              <a:ext uri="{FF2B5EF4-FFF2-40B4-BE49-F238E27FC236}">
                <a16:creationId xmlns="" xmlns:a16="http://schemas.microsoft.com/office/drawing/2014/main" id="{5C27278C-6818-C17F-D51C-27DC77A4DF73}"/>
              </a:ext>
            </a:extLst>
          </p:cNvPr>
          <p:cNvSpPr txBox="1"/>
          <p:nvPr/>
        </p:nvSpPr>
        <p:spPr>
          <a:xfrm>
            <a:off x="7798491" y="3566994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музея</a:t>
            </a:r>
          </a:p>
        </p:txBody>
      </p:sp>
      <p:sp>
        <p:nvSpPr>
          <p:cNvPr id="270" name="TextBox 269">
            <a:extLst>
              <a:ext uri="{FF2B5EF4-FFF2-40B4-BE49-F238E27FC236}">
                <a16:creationId xmlns="" xmlns:a16="http://schemas.microsoft.com/office/drawing/2014/main" id="{FD6CFA95-6D40-CD7C-1A91-86822FB92694}"/>
              </a:ext>
            </a:extLst>
          </p:cNvPr>
          <p:cNvSpPr txBox="1"/>
          <p:nvPr/>
        </p:nvSpPr>
        <p:spPr>
          <a:xfrm>
            <a:off x="7798491" y="3006348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библиотек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>
                <a:latin typeface="Arial" panose="020B0604020202020204" pitchFamily="34" charset="0"/>
                <a:cs typeface="Arial" panose="020B0604020202020204" pitchFamily="34" charset="0"/>
              </a:rPr>
              <a:t>СОЦИАЛЬНАЯ ИНФРАСТРУКТУРА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="" xmlns:a16="http://schemas.microsoft.com/office/drawing/2014/main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811383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социальная инфраструктура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="" xmlns:a16="http://schemas.microsoft.com/office/drawing/2014/main" id="{B54F722C-2069-3D02-CFC9-7B8A4D82B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8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="" xmlns:a16="http://schemas.microsoft.com/office/drawing/2014/main" id="{BFEBFB40-7B6B-80BC-E2A0-D704509DB297}"/>
              </a:ext>
            </a:extLst>
          </p:cNvPr>
          <p:cNvSpPr/>
          <p:nvPr/>
        </p:nvSpPr>
        <p:spPr>
          <a:xfrm>
            <a:off x="627016" y="2269714"/>
            <a:ext cx="2196000" cy="4038109"/>
          </a:xfrm>
          <a:prstGeom prst="roundRect">
            <a:avLst>
              <a:gd name="adj" fmla="val 1068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="" xmlns:a16="http://schemas.microsoft.com/office/drawing/2014/main" id="{D65F193D-8DB6-299A-5C0F-01B3FC0F7ECB}"/>
              </a:ext>
            </a:extLst>
          </p:cNvPr>
          <p:cNvSpPr/>
          <p:nvPr/>
        </p:nvSpPr>
        <p:spPr>
          <a:xfrm>
            <a:off x="627016" y="1376762"/>
            <a:ext cx="2195999" cy="775596"/>
          </a:xfrm>
          <a:prstGeom prst="roundRect">
            <a:avLst>
              <a:gd name="adj" fmla="val 29072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9600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ОБРАЗОВАНИЕ</a:t>
            </a:r>
          </a:p>
        </p:txBody>
      </p:sp>
      <p:pic>
        <p:nvPicPr>
          <p:cNvPr id="38" name="Рисунок 37" descr="Квадратная академическая шапочка со сплошной заливкой">
            <a:extLst>
              <a:ext uri="{FF2B5EF4-FFF2-40B4-BE49-F238E27FC236}">
                <a16:creationId xmlns="" xmlns:a16="http://schemas.microsoft.com/office/drawing/2014/main" id="{FFA05D91-7D65-3FD5-3A8C-B8DBE3F1C4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45015" y="1462881"/>
            <a:ext cx="360000" cy="360000"/>
          </a:xfrm>
          <a:prstGeom prst="rect">
            <a:avLst/>
          </a:prstGeom>
        </p:spPr>
      </p:pic>
      <p:cxnSp>
        <p:nvCxnSpPr>
          <p:cNvPr id="53" name="Прямая соединительная линия 52">
            <a:extLst>
              <a:ext uri="{FF2B5EF4-FFF2-40B4-BE49-F238E27FC236}">
                <a16:creationId xmlns="" xmlns:a16="http://schemas.microsoft.com/office/drawing/2014/main" id="{BDF2D16B-1BE3-EA25-8DF1-54012BAE852A}"/>
              </a:ext>
            </a:extLst>
          </p:cNvPr>
          <p:cNvCxnSpPr>
            <a:cxnSpLocks/>
          </p:cNvCxnSpPr>
          <p:nvPr/>
        </p:nvCxnSpPr>
        <p:spPr>
          <a:xfrm>
            <a:off x="1720735" y="2439744"/>
            <a:ext cx="0" cy="369804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2FED3015-490E-945C-F94C-90A898212B48}"/>
              </a:ext>
            </a:extLst>
          </p:cNvPr>
          <p:cNvSpPr txBox="1"/>
          <p:nvPr/>
        </p:nvSpPr>
        <p:spPr>
          <a:xfrm>
            <a:off x="826896" y="2528250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учреждений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="" xmlns:a16="http://schemas.microsoft.com/office/drawing/2014/main" id="{65F6319A-7A33-F378-AD5B-7BCE76E1CF7E}"/>
              </a:ext>
            </a:extLst>
          </p:cNvPr>
          <p:cNvSpPr txBox="1"/>
          <p:nvPr/>
        </p:nvSpPr>
        <p:spPr>
          <a:xfrm>
            <a:off x="826896" y="2873681"/>
            <a:ext cx="733991" cy="2564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дошкольного образования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="" xmlns:a16="http://schemas.microsoft.com/office/drawing/2014/main" id="{FB77D628-B652-7E49-A387-AC3F97ACBE6E}"/>
              </a:ext>
            </a:extLst>
          </p:cNvPr>
          <p:cNvSpPr txBox="1"/>
          <p:nvPr/>
        </p:nvSpPr>
        <p:spPr>
          <a:xfrm>
            <a:off x="1916983" y="2518171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18 000</a:t>
            </a:r>
            <a:r>
              <a:rPr lang="ru-RU" sz="1100" b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учащихся</a:t>
            </a:r>
          </a:p>
        </p:txBody>
      </p:sp>
      <p:sp>
        <p:nvSpPr>
          <p:cNvPr id="159" name="TextBox 158">
            <a:extLst>
              <a:ext uri="{FF2B5EF4-FFF2-40B4-BE49-F238E27FC236}">
                <a16:creationId xmlns="" xmlns:a16="http://schemas.microsoft.com/office/drawing/2014/main" id="{690BC0E0-A47B-7C34-B2FA-E073E5D93F69}"/>
              </a:ext>
            </a:extLst>
          </p:cNvPr>
          <p:cNvSpPr txBox="1"/>
          <p:nvPr/>
        </p:nvSpPr>
        <p:spPr>
          <a:xfrm>
            <a:off x="826896" y="4770621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учреждения</a:t>
            </a:r>
          </a:p>
        </p:txBody>
      </p:sp>
      <p:sp>
        <p:nvSpPr>
          <p:cNvPr id="160" name="TextBox 159">
            <a:extLst>
              <a:ext uri="{FF2B5EF4-FFF2-40B4-BE49-F238E27FC236}">
                <a16:creationId xmlns="" xmlns:a16="http://schemas.microsoft.com/office/drawing/2014/main" id="{8B3D4C90-9F8B-ADB3-6F43-32DD9FCCC0A1}"/>
              </a:ext>
            </a:extLst>
          </p:cNvPr>
          <p:cNvSpPr txBox="1"/>
          <p:nvPr/>
        </p:nvSpPr>
        <p:spPr>
          <a:xfrm>
            <a:off x="826896" y="5116052"/>
            <a:ext cx="733991" cy="2564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проф.</a:t>
            </a:r>
          </a:p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образования</a:t>
            </a:r>
          </a:p>
        </p:txBody>
      </p:sp>
      <p:sp>
        <p:nvSpPr>
          <p:cNvPr id="163" name="TextBox 162">
            <a:extLst>
              <a:ext uri="{FF2B5EF4-FFF2-40B4-BE49-F238E27FC236}">
                <a16:creationId xmlns="" xmlns:a16="http://schemas.microsoft.com/office/drawing/2014/main" id="{8289096E-232E-07AD-8087-A4968491C029}"/>
              </a:ext>
            </a:extLst>
          </p:cNvPr>
          <p:cNvSpPr txBox="1"/>
          <p:nvPr/>
        </p:nvSpPr>
        <p:spPr>
          <a:xfrm>
            <a:off x="1916983" y="4770620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350</a:t>
            </a:r>
            <a:r>
              <a:rPr lang="ru-RU" sz="1100" b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учащихся</a:t>
            </a:r>
          </a:p>
        </p:txBody>
      </p:sp>
      <p:sp>
        <p:nvSpPr>
          <p:cNvPr id="166" name="TextBox 165">
            <a:extLst>
              <a:ext uri="{FF2B5EF4-FFF2-40B4-BE49-F238E27FC236}">
                <a16:creationId xmlns="" xmlns:a16="http://schemas.microsoft.com/office/drawing/2014/main" id="{7C3018D4-B80B-2244-D89D-F98700861577}"/>
              </a:ext>
            </a:extLst>
          </p:cNvPr>
          <p:cNvSpPr txBox="1"/>
          <p:nvPr/>
        </p:nvSpPr>
        <p:spPr>
          <a:xfrm>
            <a:off x="826896" y="4023164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учреждения</a:t>
            </a:r>
          </a:p>
        </p:txBody>
      </p:sp>
      <p:sp>
        <p:nvSpPr>
          <p:cNvPr id="167" name="TextBox 166">
            <a:extLst>
              <a:ext uri="{FF2B5EF4-FFF2-40B4-BE49-F238E27FC236}">
                <a16:creationId xmlns="" xmlns:a16="http://schemas.microsoft.com/office/drawing/2014/main" id="{B77467BC-9E22-FA87-0DA9-CDD84E703B74}"/>
              </a:ext>
            </a:extLst>
          </p:cNvPr>
          <p:cNvSpPr txBox="1"/>
          <p:nvPr/>
        </p:nvSpPr>
        <p:spPr>
          <a:xfrm>
            <a:off x="826896" y="4368595"/>
            <a:ext cx="733991" cy="2564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школьного образования</a:t>
            </a:r>
          </a:p>
        </p:txBody>
      </p:sp>
      <p:sp>
        <p:nvSpPr>
          <p:cNvPr id="170" name="TextBox 169">
            <a:extLst>
              <a:ext uri="{FF2B5EF4-FFF2-40B4-BE49-F238E27FC236}">
                <a16:creationId xmlns="" xmlns:a16="http://schemas.microsoft.com/office/drawing/2014/main" id="{FF68BA2A-B11B-A3F3-C41C-C13ACA8D4225}"/>
              </a:ext>
            </a:extLst>
          </p:cNvPr>
          <p:cNvSpPr txBox="1"/>
          <p:nvPr/>
        </p:nvSpPr>
        <p:spPr>
          <a:xfrm>
            <a:off x="1916983" y="4028953"/>
            <a:ext cx="89383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100" b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учащихся</a:t>
            </a:r>
          </a:p>
        </p:txBody>
      </p:sp>
      <p:sp>
        <p:nvSpPr>
          <p:cNvPr id="173" name="TextBox 172">
            <a:extLst>
              <a:ext uri="{FF2B5EF4-FFF2-40B4-BE49-F238E27FC236}">
                <a16:creationId xmlns="" xmlns:a16="http://schemas.microsoft.com/office/drawing/2014/main" id="{EC0830FF-A822-D57F-D63D-53A3866C0864}"/>
              </a:ext>
            </a:extLst>
          </p:cNvPr>
          <p:cNvSpPr txBox="1"/>
          <p:nvPr/>
        </p:nvSpPr>
        <p:spPr>
          <a:xfrm>
            <a:off x="826896" y="3275707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учреждения</a:t>
            </a:r>
          </a:p>
        </p:txBody>
      </p:sp>
      <p:sp>
        <p:nvSpPr>
          <p:cNvPr id="174" name="TextBox 173">
            <a:extLst>
              <a:ext uri="{FF2B5EF4-FFF2-40B4-BE49-F238E27FC236}">
                <a16:creationId xmlns="" xmlns:a16="http://schemas.microsoft.com/office/drawing/2014/main" id="{3D8AC28B-1761-234B-F3DD-AC6E74CECC4C}"/>
              </a:ext>
            </a:extLst>
          </p:cNvPr>
          <p:cNvSpPr txBox="1"/>
          <p:nvPr/>
        </p:nvSpPr>
        <p:spPr>
          <a:xfrm>
            <a:off x="826896" y="3621138"/>
            <a:ext cx="957761" cy="2564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доп.</a:t>
            </a:r>
          </a:p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образования</a:t>
            </a:r>
          </a:p>
        </p:txBody>
      </p:sp>
      <p:sp>
        <p:nvSpPr>
          <p:cNvPr id="177" name="TextBox 176">
            <a:extLst>
              <a:ext uri="{FF2B5EF4-FFF2-40B4-BE49-F238E27FC236}">
                <a16:creationId xmlns="" xmlns:a16="http://schemas.microsoft.com/office/drawing/2014/main" id="{58D00896-22B3-FE36-7949-817B0AFC70FE}"/>
              </a:ext>
            </a:extLst>
          </p:cNvPr>
          <p:cNvSpPr txBox="1"/>
          <p:nvPr/>
        </p:nvSpPr>
        <p:spPr>
          <a:xfrm>
            <a:off x="1916983" y="3273562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27 000</a:t>
            </a:r>
            <a:r>
              <a:rPr lang="ru-RU" sz="1100" b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учащихся</a:t>
            </a:r>
          </a:p>
        </p:txBody>
      </p:sp>
      <p:sp>
        <p:nvSpPr>
          <p:cNvPr id="179" name="Скругленный прямоугольник 178">
            <a:extLst>
              <a:ext uri="{FF2B5EF4-FFF2-40B4-BE49-F238E27FC236}">
                <a16:creationId xmlns="" xmlns:a16="http://schemas.microsoft.com/office/drawing/2014/main" id="{015033BA-BEB5-3488-3407-C2E590FFA5D9}"/>
              </a:ext>
            </a:extLst>
          </p:cNvPr>
          <p:cNvSpPr/>
          <p:nvPr/>
        </p:nvSpPr>
        <p:spPr>
          <a:xfrm>
            <a:off x="2954593" y="2269714"/>
            <a:ext cx="2196000" cy="4002674"/>
          </a:xfrm>
          <a:prstGeom prst="roundRect">
            <a:avLst>
              <a:gd name="adj" fmla="val 1068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80" name="Скругленный прямоугольник 179">
            <a:extLst>
              <a:ext uri="{FF2B5EF4-FFF2-40B4-BE49-F238E27FC236}">
                <a16:creationId xmlns="" xmlns:a16="http://schemas.microsoft.com/office/drawing/2014/main" id="{F630E29E-4C57-8581-5AD9-D1B81A96CB3A}"/>
              </a:ext>
            </a:extLst>
          </p:cNvPr>
          <p:cNvSpPr/>
          <p:nvPr/>
        </p:nvSpPr>
        <p:spPr>
          <a:xfrm>
            <a:off x="2954593" y="1376762"/>
            <a:ext cx="2195999" cy="775596"/>
          </a:xfrm>
          <a:prstGeom prst="roundRect">
            <a:avLst>
              <a:gd name="adj" fmla="val 29072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9600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ЗДРАВОХРАНЕНИЕ</a:t>
            </a:r>
          </a:p>
        </p:txBody>
      </p:sp>
      <p:sp>
        <p:nvSpPr>
          <p:cNvPr id="185" name="TextBox 184">
            <a:extLst>
              <a:ext uri="{FF2B5EF4-FFF2-40B4-BE49-F238E27FC236}">
                <a16:creationId xmlns="" xmlns:a16="http://schemas.microsoft.com/office/drawing/2014/main" id="{61D43FCF-407D-2AD7-EC25-AC6EB4BF6BF0}"/>
              </a:ext>
            </a:extLst>
          </p:cNvPr>
          <p:cNvSpPr txBox="1"/>
          <p:nvPr/>
        </p:nvSpPr>
        <p:spPr>
          <a:xfrm>
            <a:off x="3154473" y="2528250"/>
            <a:ext cx="1996119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стационарных 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коек</a:t>
            </a:r>
          </a:p>
        </p:txBody>
      </p:sp>
      <p:pic>
        <p:nvPicPr>
          <p:cNvPr id="210" name="Рисунок 209" descr="Больница со сплошной заливкой">
            <a:extLst>
              <a:ext uri="{FF2B5EF4-FFF2-40B4-BE49-F238E27FC236}">
                <a16:creationId xmlns="" xmlns:a16="http://schemas.microsoft.com/office/drawing/2014/main" id="{D598D17E-8B89-4579-B8F4-45F84F356C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872592" y="1462093"/>
            <a:ext cx="360000" cy="360000"/>
          </a:xfrm>
          <a:prstGeom prst="rect">
            <a:avLst/>
          </a:prstGeom>
        </p:spPr>
      </p:pic>
      <p:sp>
        <p:nvSpPr>
          <p:cNvPr id="211" name="TextBox 210">
            <a:extLst>
              <a:ext uri="{FF2B5EF4-FFF2-40B4-BE49-F238E27FC236}">
                <a16:creationId xmlns="" xmlns:a16="http://schemas.microsoft.com/office/drawing/2014/main" id="{5151CFA0-40D0-3C38-D789-043E220BC223}"/>
              </a:ext>
            </a:extLst>
          </p:cNvPr>
          <p:cNvSpPr txBox="1"/>
          <p:nvPr/>
        </p:nvSpPr>
        <p:spPr>
          <a:xfrm>
            <a:off x="3154474" y="3174338"/>
            <a:ext cx="128475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фельдшерско-</a:t>
            </a:r>
            <a:r>
              <a:rPr lang="ru-RU" sz="1100" b="1" spc="-20" dirty="0" err="1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акушерных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пунктов</a:t>
            </a:r>
          </a:p>
        </p:txBody>
      </p:sp>
      <p:sp>
        <p:nvSpPr>
          <p:cNvPr id="212" name="TextBox 211">
            <a:extLst>
              <a:ext uri="{FF2B5EF4-FFF2-40B4-BE49-F238E27FC236}">
                <a16:creationId xmlns="" xmlns:a16="http://schemas.microsoft.com/office/drawing/2014/main" id="{333EE292-1A91-AA33-C08E-2950E0E02A61}"/>
              </a:ext>
            </a:extLst>
          </p:cNvPr>
          <p:cNvSpPr txBox="1"/>
          <p:nvPr/>
        </p:nvSpPr>
        <p:spPr>
          <a:xfrm>
            <a:off x="3154474" y="3974314"/>
            <a:ext cx="1943372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амбулаторно-поликлинических учреждений</a:t>
            </a:r>
          </a:p>
        </p:txBody>
      </p:sp>
      <p:sp>
        <p:nvSpPr>
          <p:cNvPr id="213" name="TextBox 212">
            <a:extLst>
              <a:ext uri="{FF2B5EF4-FFF2-40B4-BE49-F238E27FC236}">
                <a16:creationId xmlns="" xmlns:a16="http://schemas.microsoft.com/office/drawing/2014/main" id="{CBA971FD-D4A6-8177-6CB5-D1248DEDE809}"/>
              </a:ext>
            </a:extLst>
          </p:cNvPr>
          <p:cNvSpPr txBox="1"/>
          <p:nvPr/>
        </p:nvSpPr>
        <p:spPr>
          <a:xfrm>
            <a:off x="3154474" y="4774290"/>
            <a:ext cx="1519886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стационарных учреждений</a:t>
            </a:r>
          </a:p>
        </p:txBody>
      </p:sp>
      <p:sp>
        <p:nvSpPr>
          <p:cNvPr id="221" name="Скругленный прямоугольник 220">
            <a:extLst>
              <a:ext uri="{FF2B5EF4-FFF2-40B4-BE49-F238E27FC236}">
                <a16:creationId xmlns="" xmlns:a16="http://schemas.microsoft.com/office/drawing/2014/main" id="{020D1684-D52C-C2EC-5298-DD660550B672}"/>
              </a:ext>
            </a:extLst>
          </p:cNvPr>
          <p:cNvSpPr/>
          <p:nvPr/>
        </p:nvSpPr>
        <p:spPr>
          <a:xfrm>
            <a:off x="5276603" y="2274322"/>
            <a:ext cx="2196000" cy="4038109"/>
          </a:xfrm>
          <a:prstGeom prst="roundRect">
            <a:avLst>
              <a:gd name="adj" fmla="val 1068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22" name="Скругленный прямоугольник 221">
            <a:extLst>
              <a:ext uri="{FF2B5EF4-FFF2-40B4-BE49-F238E27FC236}">
                <a16:creationId xmlns="" xmlns:a16="http://schemas.microsoft.com/office/drawing/2014/main" id="{70CF21A7-ECCA-575E-B550-FE0CE411467E}"/>
              </a:ext>
            </a:extLst>
          </p:cNvPr>
          <p:cNvSpPr/>
          <p:nvPr/>
        </p:nvSpPr>
        <p:spPr>
          <a:xfrm>
            <a:off x="5276603" y="1381370"/>
            <a:ext cx="2195999" cy="775596"/>
          </a:xfrm>
          <a:prstGeom prst="roundRect">
            <a:avLst>
              <a:gd name="adj" fmla="val 29072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96000" rtlCol="0" anchor="ctr"/>
          <a:lstStyle/>
          <a:p>
            <a:pPr algn="ctr"/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СПОРТ</a:t>
            </a:r>
            <a:endParaRPr lang="x-none" dirty="0"/>
          </a:p>
        </p:txBody>
      </p:sp>
      <p:sp>
        <p:nvSpPr>
          <p:cNvPr id="226" name="TextBox 225">
            <a:extLst>
              <a:ext uri="{FF2B5EF4-FFF2-40B4-BE49-F238E27FC236}">
                <a16:creationId xmlns="" xmlns:a16="http://schemas.microsoft.com/office/drawing/2014/main" id="{8AAF981A-A158-7FA2-DCCE-482787BE82A1}"/>
              </a:ext>
            </a:extLst>
          </p:cNvPr>
          <p:cNvSpPr txBox="1"/>
          <p:nvPr/>
        </p:nvSpPr>
        <p:spPr>
          <a:xfrm>
            <a:off x="5476480" y="2532886"/>
            <a:ext cx="1839073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7 312 чел.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систематически занимались физической культурой в 2023 году </a:t>
            </a:r>
          </a:p>
        </p:txBody>
      </p:sp>
      <p:pic>
        <p:nvPicPr>
          <p:cNvPr id="274" name="Рисунок 273" descr="Футбольный мяч со сплошной заливкой">
            <a:extLst>
              <a:ext uri="{FF2B5EF4-FFF2-40B4-BE49-F238E27FC236}">
                <a16:creationId xmlns="" xmlns:a16="http://schemas.microsoft.com/office/drawing/2014/main" id="{4F199496-B661-D254-DD27-BB53D9A49ED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90322" y="1462881"/>
            <a:ext cx="360000" cy="360000"/>
          </a:xfrm>
          <a:prstGeom prst="rect">
            <a:avLst/>
          </a:prstGeom>
        </p:spPr>
      </p:pic>
      <p:pic>
        <p:nvPicPr>
          <p:cNvPr id="276" name="Рисунок 275" descr="Мольберт со сплошной заливкой">
            <a:extLst>
              <a:ext uri="{FF2B5EF4-FFF2-40B4-BE49-F238E27FC236}">
                <a16:creationId xmlns="" xmlns:a16="http://schemas.microsoft.com/office/drawing/2014/main" id="{B52A2E31-72C8-3565-419D-42E3EC486FD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512331" y="1462881"/>
            <a:ext cx="360000" cy="360000"/>
          </a:xfrm>
          <a:prstGeom prst="rect">
            <a:avLst/>
          </a:prstGeom>
        </p:spPr>
      </p:pic>
      <p:sp>
        <p:nvSpPr>
          <p:cNvPr id="277" name="TextBox 276">
            <a:extLst>
              <a:ext uri="{FF2B5EF4-FFF2-40B4-BE49-F238E27FC236}">
                <a16:creationId xmlns="" xmlns:a16="http://schemas.microsoft.com/office/drawing/2014/main" id="{B38CFC4B-4571-DF22-142C-09FDD201865C}"/>
              </a:ext>
            </a:extLst>
          </p:cNvPr>
          <p:cNvSpPr txBox="1"/>
          <p:nvPr/>
        </p:nvSpPr>
        <p:spPr>
          <a:xfrm>
            <a:off x="5476477" y="3811623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42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спортзала</a:t>
            </a:r>
          </a:p>
        </p:txBody>
      </p:sp>
      <p:sp>
        <p:nvSpPr>
          <p:cNvPr id="278" name="TextBox 277">
            <a:extLst>
              <a:ext uri="{FF2B5EF4-FFF2-40B4-BE49-F238E27FC236}">
                <a16:creationId xmlns="" xmlns:a16="http://schemas.microsoft.com/office/drawing/2014/main" id="{40BFAEC2-21A1-E0CF-DC35-664D8408F090}"/>
              </a:ext>
            </a:extLst>
          </p:cNvPr>
          <p:cNvSpPr txBox="1"/>
          <p:nvPr/>
        </p:nvSpPr>
        <p:spPr>
          <a:xfrm>
            <a:off x="5476478" y="4345347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  <a:endParaRPr lang="ru-RU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бассейнов</a:t>
            </a:r>
          </a:p>
        </p:txBody>
      </p:sp>
      <p:sp>
        <p:nvSpPr>
          <p:cNvPr id="279" name="TextBox 278">
            <a:extLst>
              <a:ext uri="{FF2B5EF4-FFF2-40B4-BE49-F238E27FC236}">
                <a16:creationId xmlns="" xmlns:a16="http://schemas.microsoft.com/office/drawing/2014/main" id="{E9931E13-1699-746E-1C30-75E37FBCB28F}"/>
              </a:ext>
            </a:extLst>
          </p:cNvPr>
          <p:cNvSpPr txBox="1"/>
          <p:nvPr/>
        </p:nvSpPr>
        <p:spPr>
          <a:xfrm>
            <a:off x="5476480" y="4908139"/>
            <a:ext cx="1456471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51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плоских спортивных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сооружений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9CF7EBCB-0047-BF7A-CCD7-E1BE587BE034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ГОРОДА ЩИГРЫ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="" xmlns:a16="http://schemas.microsoft.com/office/drawing/2014/main" id="{44F1DE30-3A01-4DA9-A11E-EEC9AC0FE380}"/>
              </a:ext>
            </a:extLst>
          </p:cNvPr>
          <p:cNvSpPr txBox="1"/>
          <p:nvPr/>
        </p:nvSpPr>
        <p:spPr>
          <a:xfrm>
            <a:off x="5480763" y="3285733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ФОК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BE64AEA5-B656-4A67-8CF1-1D293610E865}"/>
              </a:ext>
            </a:extLst>
          </p:cNvPr>
          <p:cNvSpPr/>
          <p:nvPr/>
        </p:nvSpPr>
        <p:spPr>
          <a:xfrm>
            <a:off x="1668847" y="2420385"/>
            <a:ext cx="3834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 </a:t>
            </a:r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E89AEE63-6CFF-4536-8628-2B6A075B9A2A}"/>
              </a:ext>
            </a:extLst>
          </p:cNvPr>
          <p:cNvSpPr/>
          <p:nvPr/>
        </p:nvSpPr>
        <p:spPr>
          <a:xfrm>
            <a:off x="1655244" y="3212007"/>
            <a:ext cx="3193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  <a:endParaRPr lang="ru-RU" dirty="0"/>
          </a:p>
        </p:txBody>
      </p:sp>
      <p:sp>
        <p:nvSpPr>
          <p:cNvPr id="51" name="Прямоугольник 50">
            <a:extLst>
              <a:ext uri="{FF2B5EF4-FFF2-40B4-BE49-F238E27FC236}">
                <a16:creationId xmlns="" xmlns:a16="http://schemas.microsoft.com/office/drawing/2014/main" id="{6F263ED8-ECA0-471F-BB0A-95E889E04B9C}"/>
              </a:ext>
            </a:extLst>
          </p:cNvPr>
          <p:cNvSpPr/>
          <p:nvPr/>
        </p:nvSpPr>
        <p:spPr>
          <a:xfrm>
            <a:off x="1655244" y="3942974"/>
            <a:ext cx="3193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  <a:endParaRPr lang="ru-RU" dirty="0"/>
          </a:p>
        </p:txBody>
      </p:sp>
      <p:sp>
        <p:nvSpPr>
          <p:cNvPr id="52" name="Прямоугольник 51">
            <a:extLst>
              <a:ext uri="{FF2B5EF4-FFF2-40B4-BE49-F238E27FC236}">
                <a16:creationId xmlns="" xmlns:a16="http://schemas.microsoft.com/office/drawing/2014/main" id="{DBF55A79-F9AB-4AF6-9B8B-B1A82A2DE0A9}"/>
              </a:ext>
            </a:extLst>
          </p:cNvPr>
          <p:cNvSpPr/>
          <p:nvPr/>
        </p:nvSpPr>
        <p:spPr>
          <a:xfrm>
            <a:off x="1654619" y="4673941"/>
            <a:ext cx="3193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93066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D76215DA-28FE-12C3-9AB0-DFF12F01DA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" name="Рисунок 252" descr="Город со сплошной заливкой">
            <a:extLst>
              <a:ext uri="{FF2B5EF4-FFF2-40B4-BE49-F238E27FC236}">
                <a16:creationId xmlns="" xmlns:a16="http://schemas.microsoft.com/office/drawing/2014/main" id="{D8771586-6091-5D56-5B8F-FDE49F2087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35523" y="4013748"/>
            <a:ext cx="360000" cy="360000"/>
          </a:xfrm>
          <a:prstGeom prst="rect">
            <a:avLst/>
          </a:prstGeom>
        </p:spPr>
      </p:pic>
      <p:pic>
        <p:nvPicPr>
          <p:cNvPr id="256" name="Рисунок 255" descr="Поделиться со сплошной заливкой">
            <a:extLst>
              <a:ext uri="{FF2B5EF4-FFF2-40B4-BE49-F238E27FC236}">
                <a16:creationId xmlns="" xmlns:a16="http://schemas.microsoft.com/office/drawing/2014/main" id="{BD729864-237C-45C7-F01C-A38C96A472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110712" y="5289009"/>
            <a:ext cx="360000" cy="360000"/>
          </a:xfrm>
          <a:prstGeom prst="rect">
            <a:avLst/>
          </a:prstGeom>
        </p:spPr>
      </p:pic>
      <p:pic>
        <p:nvPicPr>
          <p:cNvPr id="245" name="Рисунок 244" descr="Окрестности со сплошной заливкой">
            <a:extLst>
              <a:ext uri="{FF2B5EF4-FFF2-40B4-BE49-F238E27FC236}">
                <a16:creationId xmlns="" xmlns:a16="http://schemas.microsoft.com/office/drawing/2014/main" id="{404E784F-D344-4D00-FA77-29A3E9D287A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110712" y="2752056"/>
            <a:ext cx="360000" cy="360000"/>
          </a:xfrm>
          <a:prstGeom prst="rect">
            <a:avLst/>
          </a:prstGeom>
        </p:spPr>
      </p:pic>
      <p:pic>
        <p:nvPicPr>
          <p:cNvPr id="197" name="Рисунок 196" descr="Маркер со сплошной заливкой">
            <a:extLst>
              <a:ext uri="{FF2B5EF4-FFF2-40B4-BE49-F238E27FC236}">
                <a16:creationId xmlns="" xmlns:a16="http://schemas.microsoft.com/office/drawing/2014/main" id="{552603FA-FC26-3ED1-0722-31139F3F786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110712" y="1497433"/>
            <a:ext cx="360000" cy="360000"/>
          </a:xfrm>
          <a:prstGeom prst="rect">
            <a:avLst/>
          </a:prstGeom>
        </p:spPr>
      </p:pic>
      <p:sp>
        <p:nvSpPr>
          <p:cNvPr id="168" name="Прямоугольник с двумя скругленными соседними углами 167">
            <a:extLst>
              <a:ext uri="{FF2B5EF4-FFF2-40B4-BE49-F238E27FC236}">
                <a16:creationId xmlns="" xmlns:a16="http://schemas.microsoft.com/office/drawing/2014/main" id="{478D58C0-41CD-CA09-4379-928A9E73C760}"/>
              </a:ext>
            </a:extLst>
          </p:cNvPr>
          <p:cNvSpPr/>
          <p:nvPr/>
        </p:nvSpPr>
        <p:spPr>
          <a:xfrm rot="10800000">
            <a:off x="4747807" y="1736385"/>
            <a:ext cx="5039787" cy="799160"/>
          </a:xfrm>
          <a:prstGeom prst="round2SameRect">
            <a:avLst>
              <a:gd name="adj1" fmla="val 24151"/>
              <a:gd name="adj2" fmla="val 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67" name="Прямоугольник с двумя скругленными соседними углами 166">
            <a:extLst>
              <a:ext uri="{FF2B5EF4-FFF2-40B4-BE49-F238E27FC236}">
                <a16:creationId xmlns="" xmlns:a16="http://schemas.microsoft.com/office/drawing/2014/main" id="{81711332-B8AE-DCC6-873F-933F6C19B236}"/>
              </a:ext>
            </a:extLst>
          </p:cNvPr>
          <p:cNvSpPr/>
          <p:nvPr/>
        </p:nvSpPr>
        <p:spPr>
          <a:xfrm rot="10800000">
            <a:off x="4747807" y="1401542"/>
            <a:ext cx="5039787" cy="472081"/>
          </a:xfrm>
          <a:prstGeom prst="round2SameRect">
            <a:avLst>
              <a:gd name="adj1" fmla="val 0"/>
              <a:gd name="adj2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DAD52451-27ED-0F83-1F60-67CACD6C4EAB}"/>
              </a:ext>
            </a:extLst>
          </p:cNvPr>
          <p:cNvSpPr txBox="1"/>
          <p:nvPr/>
        </p:nvSpPr>
        <p:spPr>
          <a:xfrm>
            <a:off x="627016" y="550177"/>
            <a:ext cx="731788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2400" b="1" dirty="0">
                <a:latin typeface="Arial" panose="020B0604020202020204" pitchFamily="34" charset="0"/>
                <a:cs typeface="Arial" panose="020B0604020202020204" pitchFamily="34" charset="0"/>
              </a:rPr>
              <a:t>КАЧЕСТВО ЖИЗНИ</a:t>
            </a:r>
            <a:endParaRPr lang="x-none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="" xmlns:a16="http://schemas.microsoft.com/office/drawing/2014/main" id="{2EFFD9A6-7901-10D3-CA6A-1E13E190FD2B}"/>
              </a:ext>
            </a:extLst>
          </p:cNvPr>
          <p:cNvSpPr/>
          <p:nvPr/>
        </p:nvSpPr>
        <p:spPr>
          <a:xfrm>
            <a:off x="627017" y="163628"/>
            <a:ext cx="1084337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качество жизни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Номер слайда 50">
            <a:extLst>
              <a:ext uri="{FF2B5EF4-FFF2-40B4-BE49-F238E27FC236}">
                <a16:creationId xmlns="" xmlns:a16="http://schemas.microsoft.com/office/drawing/2014/main" id="{FA1F9945-3B22-C6C5-76F1-63D93E064A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9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1" name="Скругленный прямоугольник 150">
            <a:extLst>
              <a:ext uri="{FF2B5EF4-FFF2-40B4-BE49-F238E27FC236}">
                <a16:creationId xmlns="" xmlns:a16="http://schemas.microsoft.com/office/drawing/2014/main" id="{CCA2C116-2B09-FD7A-D597-99FBE645A23E}"/>
              </a:ext>
            </a:extLst>
          </p:cNvPr>
          <p:cNvSpPr/>
          <p:nvPr/>
        </p:nvSpPr>
        <p:spPr>
          <a:xfrm flipH="1">
            <a:off x="639810" y="1401546"/>
            <a:ext cx="1933200" cy="1134000"/>
          </a:xfrm>
          <a:prstGeom prst="roundRect">
            <a:avLst>
              <a:gd name="adj" fmla="val 16165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56" name="Скругленный прямоугольник 155">
            <a:extLst>
              <a:ext uri="{FF2B5EF4-FFF2-40B4-BE49-F238E27FC236}">
                <a16:creationId xmlns="" xmlns:a16="http://schemas.microsoft.com/office/drawing/2014/main" id="{E8EAE40E-81B2-FFC9-89BF-9B740E4465D8}"/>
              </a:ext>
            </a:extLst>
          </p:cNvPr>
          <p:cNvSpPr/>
          <p:nvPr/>
        </p:nvSpPr>
        <p:spPr>
          <a:xfrm flipH="1">
            <a:off x="2685709" y="1401546"/>
            <a:ext cx="1933200" cy="1134000"/>
          </a:xfrm>
          <a:prstGeom prst="roundRect">
            <a:avLst>
              <a:gd name="adj" fmla="val 16165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57" name="Скругленный прямоугольник 156">
            <a:extLst>
              <a:ext uri="{FF2B5EF4-FFF2-40B4-BE49-F238E27FC236}">
                <a16:creationId xmlns="" xmlns:a16="http://schemas.microsoft.com/office/drawing/2014/main" id="{91503E06-65C0-5F7E-5104-05DC8AC407DA}"/>
              </a:ext>
            </a:extLst>
          </p:cNvPr>
          <p:cNvSpPr/>
          <p:nvPr/>
        </p:nvSpPr>
        <p:spPr>
          <a:xfrm flipH="1">
            <a:off x="639810" y="2658971"/>
            <a:ext cx="1933200" cy="1134000"/>
          </a:xfrm>
          <a:prstGeom prst="roundRect">
            <a:avLst>
              <a:gd name="adj" fmla="val 16165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59" name="Скругленный прямоугольник 158">
            <a:extLst>
              <a:ext uri="{FF2B5EF4-FFF2-40B4-BE49-F238E27FC236}">
                <a16:creationId xmlns="" xmlns:a16="http://schemas.microsoft.com/office/drawing/2014/main" id="{82DBC2AD-82F8-CCD6-9551-13DE35106C17}"/>
              </a:ext>
            </a:extLst>
          </p:cNvPr>
          <p:cNvSpPr/>
          <p:nvPr/>
        </p:nvSpPr>
        <p:spPr>
          <a:xfrm flipH="1">
            <a:off x="632589" y="3916398"/>
            <a:ext cx="1933200" cy="1134000"/>
          </a:xfrm>
          <a:prstGeom prst="roundRect">
            <a:avLst>
              <a:gd name="adj" fmla="val 16165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60" name="Скругленный прямоугольник 159">
            <a:extLst>
              <a:ext uri="{FF2B5EF4-FFF2-40B4-BE49-F238E27FC236}">
                <a16:creationId xmlns="" xmlns:a16="http://schemas.microsoft.com/office/drawing/2014/main" id="{CF0BFF50-A814-9E8B-A30C-D43173B28E80}"/>
              </a:ext>
            </a:extLst>
          </p:cNvPr>
          <p:cNvSpPr/>
          <p:nvPr/>
        </p:nvSpPr>
        <p:spPr>
          <a:xfrm flipH="1">
            <a:off x="2678488" y="3916398"/>
            <a:ext cx="1933200" cy="1134000"/>
          </a:xfrm>
          <a:prstGeom prst="roundRect">
            <a:avLst>
              <a:gd name="adj" fmla="val 16165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61" name="Скругленный прямоугольник 160">
            <a:extLst>
              <a:ext uri="{FF2B5EF4-FFF2-40B4-BE49-F238E27FC236}">
                <a16:creationId xmlns="" xmlns:a16="http://schemas.microsoft.com/office/drawing/2014/main" id="{CC354AA4-7E17-970C-C9F1-85B364C7B4EE}"/>
              </a:ext>
            </a:extLst>
          </p:cNvPr>
          <p:cNvSpPr/>
          <p:nvPr/>
        </p:nvSpPr>
        <p:spPr>
          <a:xfrm flipH="1">
            <a:off x="632589" y="5173823"/>
            <a:ext cx="1933200" cy="1134000"/>
          </a:xfrm>
          <a:prstGeom prst="roundRect">
            <a:avLst>
              <a:gd name="adj" fmla="val 16165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62" name="Скругленный прямоугольник 161">
            <a:extLst>
              <a:ext uri="{FF2B5EF4-FFF2-40B4-BE49-F238E27FC236}">
                <a16:creationId xmlns="" xmlns:a16="http://schemas.microsoft.com/office/drawing/2014/main" id="{CB6938B6-E84A-4277-CC2D-9975CEC0F707}"/>
              </a:ext>
            </a:extLst>
          </p:cNvPr>
          <p:cNvSpPr/>
          <p:nvPr/>
        </p:nvSpPr>
        <p:spPr>
          <a:xfrm flipH="1">
            <a:off x="2678488" y="5173823"/>
            <a:ext cx="1933200" cy="1134000"/>
          </a:xfrm>
          <a:prstGeom prst="roundRect">
            <a:avLst>
              <a:gd name="adj" fmla="val 16165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graphicFrame>
        <p:nvGraphicFramePr>
          <p:cNvPr id="166" name="Таблица 165">
            <a:extLst>
              <a:ext uri="{FF2B5EF4-FFF2-40B4-BE49-F238E27FC236}">
                <a16:creationId xmlns="" xmlns:a16="http://schemas.microsoft.com/office/drawing/2014/main" id="{18DF3222-3EAD-D891-4DBE-002000BF71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304573"/>
              </p:ext>
            </p:extLst>
          </p:nvPr>
        </p:nvGraphicFramePr>
        <p:xfrm>
          <a:off x="4747812" y="1400273"/>
          <a:ext cx="5039787" cy="113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3315">
                  <a:extLst>
                    <a:ext uri="{9D8B030D-6E8A-4147-A177-3AD203B41FA5}">
                      <a16:colId xmlns="" xmlns:a16="http://schemas.microsoft.com/office/drawing/2014/main" val="3318199641"/>
                    </a:ext>
                  </a:extLst>
                </a:gridCol>
                <a:gridCol w="948824">
                  <a:extLst>
                    <a:ext uri="{9D8B030D-6E8A-4147-A177-3AD203B41FA5}">
                      <a16:colId xmlns="" xmlns:a16="http://schemas.microsoft.com/office/drawing/2014/main" val="1343176932"/>
                    </a:ext>
                  </a:extLst>
                </a:gridCol>
                <a:gridCol w="948824">
                  <a:extLst>
                    <a:ext uri="{9D8B030D-6E8A-4147-A177-3AD203B41FA5}">
                      <a16:colId xmlns="" xmlns:a16="http://schemas.microsoft.com/office/drawing/2014/main" val="2111604541"/>
                    </a:ext>
                  </a:extLst>
                </a:gridCol>
                <a:gridCol w="948824">
                  <a:extLst>
                    <a:ext uri="{9D8B030D-6E8A-4147-A177-3AD203B41FA5}">
                      <a16:colId xmlns="" xmlns:a16="http://schemas.microsoft.com/office/drawing/2014/main" val="2298273598"/>
                    </a:ext>
                  </a:extLst>
                </a:gridCol>
              </a:tblGrid>
              <a:tr h="458501">
                <a:tc>
                  <a:txBody>
                    <a:bodyPr/>
                    <a:lstStyle/>
                    <a:p>
                      <a:pPr algn="ctr"/>
                      <a:r>
                        <a:rPr lang="ru-RU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КАЧЕСТВО ВОЗДУХА</a:t>
                      </a:r>
                      <a:endParaRPr lang="x-none" sz="6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ЕД. ИЗМ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МО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</a:t>
                      </a:r>
                      <a:r>
                        <a:rPr lang="x-none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</a:t>
                      </a:r>
                      <a:r>
                        <a:rPr lang="en-US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*</a:t>
                      </a:r>
                      <a:endParaRPr lang="x-none" sz="6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968852991"/>
                  </a:ext>
                </a:extLst>
              </a:tr>
              <a:tr h="675499">
                <a:tc>
                  <a:txBody>
                    <a:bodyPr/>
                    <a:lstStyle/>
                    <a:p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Выбросов загрязняющих веществ                   в атмосферу</a:t>
                      </a:r>
                      <a:endParaRPr lang="x-none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тыс. тонн</a:t>
                      </a:r>
                    </a:p>
                  </a:txBody>
                  <a:tcPr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6,4</a:t>
                      </a:r>
                      <a:endParaRPr lang="x-none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4,3</a:t>
                      </a:r>
                      <a:endParaRPr lang="x-none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635506270"/>
                  </a:ext>
                </a:extLst>
              </a:tr>
            </a:tbl>
          </a:graphicData>
        </a:graphic>
      </p:graphicFrame>
      <p:sp>
        <p:nvSpPr>
          <p:cNvPr id="169" name="Прямоугольник с двумя скругленными соседними углами 168">
            <a:extLst>
              <a:ext uri="{FF2B5EF4-FFF2-40B4-BE49-F238E27FC236}">
                <a16:creationId xmlns="" xmlns:a16="http://schemas.microsoft.com/office/drawing/2014/main" id="{F897C04D-CEE2-17C6-F237-1F00A70B84B5}"/>
              </a:ext>
            </a:extLst>
          </p:cNvPr>
          <p:cNvSpPr/>
          <p:nvPr/>
        </p:nvSpPr>
        <p:spPr>
          <a:xfrm rot="10800000">
            <a:off x="4747802" y="2995083"/>
            <a:ext cx="5039787" cy="799160"/>
          </a:xfrm>
          <a:prstGeom prst="round2SameRect">
            <a:avLst>
              <a:gd name="adj1" fmla="val 24151"/>
              <a:gd name="adj2" fmla="val 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70" name="Прямоугольник с двумя скругленными соседними углами 169">
            <a:extLst>
              <a:ext uri="{FF2B5EF4-FFF2-40B4-BE49-F238E27FC236}">
                <a16:creationId xmlns="" xmlns:a16="http://schemas.microsoft.com/office/drawing/2014/main" id="{DC2E1620-DE91-5C67-4848-76A8C0F3585E}"/>
              </a:ext>
            </a:extLst>
          </p:cNvPr>
          <p:cNvSpPr/>
          <p:nvPr/>
        </p:nvSpPr>
        <p:spPr>
          <a:xfrm rot="10800000">
            <a:off x="4747802" y="2660240"/>
            <a:ext cx="5039787" cy="472081"/>
          </a:xfrm>
          <a:prstGeom prst="round2SameRect">
            <a:avLst>
              <a:gd name="adj1" fmla="val 0"/>
              <a:gd name="adj2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graphicFrame>
        <p:nvGraphicFramePr>
          <p:cNvPr id="171" name="Таблица 170">
            <a:extLst>
              <a:ext uri="{FF2B5EF4-FFF2-40B4-BE49-F238E27FC236}">
                <a16:creationId xmlns="" xmlns:a16="http://schemas.microsoft.com/office/drawing/2014/main" id="{36FA36E3-8E46-3E0D-25EB-36B2026363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3667178"/>
              </p:ext>
            </p:extLst>
          </p:nvPr>
        </p:nvGraphicFramePr>
        <p:xfrm>
          <a:off x="4747807" y="2658971"/>
          <a:ext cx="5039787" cy="113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3315">
                  <a:extLst>
                    <a:ext uri="{9D8B030D-6E8A-4147-A177-3AD203B41FA5}">
                      <a16:colId xmlns="" xmlns:a16="http://schemas.microsoft.com/office/drawing/2014/main" val="3318199641"/>
                    </a:ext>
                  </a:extLst>
                </a:gridCol>
                <a:gridCol w="948824">
                  <a:extLst>
                    <a:ext uri="{9D8B030D-6E8A-4147-A177-3AD203B41FA5}">
                      <a16:colId xmlns="" xmlns:a16="http://schemas.microsoft.com/office/drawing/2014/main" val="1343176932"/>
                    </a:ext>
                  </a:extLst>
                </a:gridCol>
                <a:gridCol w="948824">
                  <a:extLst>
                    <a:ext uri="{9D8B030D-6E8A-4147-A177-3AD203B41FA5}">
                      <a16:colId xmlns="" xmlns:a16="http://schemas.microsoft.com/office/drawing/2014/main" val="2111604541"/>
                    </a:ext>
                  </a:extLst>
                </a:gridCol>
                <a:gridCol w="948824">
                  <a:extLst>
                    <a:ext uri="{9D8B030D-6E8A-4147-A177-3AD203B41FA5}">
                      <a16:colId xmlns="" xmlns:a16="http://schemas.microsoft.com/office/drawing/2014/main" val="2298273598"/>
                    </a:ext>
                  </a:extLst>
                </a:gridCol>
              </a:tblGrid>
              <a:tr h="458501">
                <a:tc>
                  <a:txBody>
                    <a:bodyPr/>
                    <a:lstStyle/>
                    <a:p>
                      <a:pPr algn="ctr"/>
                      <a:r>
                        <a:rPr lang="ru-RU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ГАЗИФИКАЦИЯ</a:t>
                      </a:r>
                      <a:endParaRPr lang="x-none" sz="6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ЕД. ИЗМ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МО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</a:t>
                      </a:r>
                      <a:r>
                        <a:rPr lang="x-none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</a:t>
                      </a:r>
                      <a:r>
                        <a:rPr lang="en-US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*</a:t>
                      </a:r>
                      <a:endParaRPr lang="x-none" sz="6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968852991"/>
                  </a:ext>
                </a:extLst>
              </a:tr>
              <a:tr h="675499">
                <a:tc>
                  <a:txBody>
                    <a:bodyPr/>
                    <a:lstStyle/>
                    <a:p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Газификация</a:t>
                      </a:r>
                      <a:endParaRPr lang="x-none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</a:t>
                      </a:r>
                      <a:endParaRPr lang="x-none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85,7</a:t>
                      </a:r>
                      <a:endParaRPr lang="x-none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635506270"/>
                  </a:ext>
                </a:extLst>
              </a:tr>
            </a:tbl>
          </a:graphicData>
        </a:graphic>
      </p:graphicFrame>
      <p:sp>
        <p:nvSpPr>
          <p:cNvPr id="172" name="Прямоугольник с двумя скругленными соседними углами 171">
            <a:extLst>
              <a:ext uri="{FF2B5EF4-FFF2-40B4-BE49-F238E27FC236}">
                <a16:creationId xmlns="" xmlns:a16="http://schemas.microsoft.com/office/drawing/2014/main" id="{86C7DE69-5420-E10B-FDA4-7D8752F83083}"/>
              </a:ext>
            </a:extLst>
          </p:cNvPr>
          <p:cNvSpPr/>
          <p:nvPr/>
        </p:nvSpPr>
        <p:spPr>
          <a:xfrm rot="10800000">
            <a:off x="4731606" y="4389746"/>
            <a:ext cx="5039787" cy="1918074"/>
          </a:xfrm>
          <a:prstGeom prst="round2SameRect">
            <a:avLst>
              <a:gd name="adj1" fmla="val 10014"/>
              <a:gd name="adj2" fmla="val 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73" name="Прямоугольник с двумя скругленными соседними углами 172">
            <a:extLst>
              <a:ext uri="{FF2B5EF4-FFF2-40B4-BE49-F238E27FC236}">
                <a16:creationId xmlns="" xmlns:a16="http://schemas.microsoft.com/office/drawing/2014/main" id="{A741AF0E-E552-A63F-EFCA-F318F8DF1D7F}"/>
              </a:ext>
            </a:extLst>
          </p:cNvPr>
          <p:cNvSpPr/>
          <p:nvPr/>
        </p:nvSpPr>
        <p:spPr>
          <a:xfrm rot="10800000">
            <a:off x="4731608" y="3917666"/>
            <a:ext cx="5039787" cy="472081"/>
          </a:xfrm>
          <a:prstGeom prst="round2SameRect">
            <a:avLst>
              <a:gd name="adj1" fmla="val 0"/>
              <a:gd name="adj2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graphicFrame>
        <p:nvGraphicFramePr>
          <p:cNvPr id="174" name="Таблица 173">
            <a:extLst>
              <a:ext uri="{FF2B5EF4-FFF2-40B4-BE49-F238E27FC236}">
                <a16:creationId xmlns="" xmlns:a16="http://schemas.microsoft.com/office/drawing/2014/main" id="{6FCB7D2B-23EB-C966-CC16-65D817DD3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8977154"/>
              </p:ext>
            </p:extLst>
          </p:nvPr>
        </p:nvGraphicFramePr>
        <p:xfrm>
          <a:off x="4731613" y="3916397"/>
          <a:ext cx="5039787" cy="23914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3315">
                  <a:extLst>
                    <a:ext uri="{9D8B030D-6E8A-4147-A177-3AD203B41FA5}">
                      <a16:colId xmlns="" xmlns:a16="http://schemas.microsoft.com/office/drawing/2014/main" val="3318199641"/>
                    </a:ext>
                  </a:extLst>
                </a:gridCol>
                <a:gridCol w="948824">
                  <a:extLst>
                    <a:ext uri="{9D8B030D-6E8A-4147-A177-3AD203B41FA5}">
                      <a16:colId xmlns="" xmlns:a16="http://schemas.microsoft.com/office/drawing/2014/main" val="1343176932"/>
                    </a:ext>
                  </a:extLst>
                </a:gridCol>
                <a:gridCol w="948824">
                  <a:extLst>
                    <a:ext uri="{9D8B030D-6E8A-4147-A177-3AD203B41FA5}">
                      <a16:colId xmlns="" xmlns:a16="http://schemas.microsoft.com/office/drawing/2014/main" val="2111604541"/>
                    </a:ext>
                  </a:extLst>
                </a:gridCol>
                <a:gridCol w="948824">
                  <a:extLst>
                    <a:ext uri="{9D8B030D-6E8A-4147-A177-3AD203B41FA5}">
                      <a16:colId xmlns="" xmlns:a16="http://schemas.microsoft.com/office/drawing/2014/main" val="2298273598"/>
                    </a:ext>
                  </a:extLst>
                </a:gridCol>
              </a:tblGrid>
              <a:tr h="469291">
                <a:tc>
                  <a:txBody>
                    <a:bodyPr/>
                    <a:lstStyle/>
                    <a:p>
                      <a:pPr algn="ctr"/>
                      <a:r>
                        <a:rPr lang="ru-RU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КАЧЕСТВО ВОЗДУХА</a:t>
                      </a:r>
                      <a:endParaRPr lang="x-none" sz="6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ЕД. ИЗМ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МО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</a:t>
                      </a:r>
                      <a:r>
                        <a:rPr lang="x-none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</a:t>
                      </a:r>
                      <a:r>
                        <a:rPr lang="en-US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*</a:t>
                      </a:r>
                      <a:endParaRPr lang="x-none" sz="6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968852991"/>
                  </a:ext>
                </a:extLst>
              </a:tr>
              <a:tr h="640711">
                <a:tc>
                  <a:txBody>
                    <a:bodyPr/>
                    <a:lstStyle/>
                    <a:p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Теплоснабжения</a:t>
                      </a:r>
                      <a:endParaRPr lang="x-none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72,4</a:t>
                      </a:r>
                      <a:endParaRPr lang="x-none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43,0</a:t>
                      </a:r>
                      <a:endParaRPr lang="x-none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635506270"/>
                  </a:ext>
                </a:extLst>
              </a:tr>
              <a:tr h="640711">
                <a:tc>
                  <a:txBody>
                    <a:bodyPr/>
                    <a:lstStyle/>
                    <a:p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Водоснабжение</a:t>
                      </a:r>
                    </a:p>
                  </a:txBody>
                  <a:tcPr marL="14400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69,9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43,3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764078559"/>
                  </a:ext>
                </a:extLst>
              </a:tr>
              <a:tr h="640711">
                <a:tc>
                  <a:txBody>
                    <a:bodyPr/>
                    <a:lstStyle/>
                    <a:p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Водоотведение</a:t>
                      </a:r>
                    </a:p>
                  </a:txBody>
                  <a:tcPr marL="144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75,7</a:t>
                      </a:r>
                    </a:p>
                  </a:txBody>
                  <a:tcPr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43,9</a:t>
                      </a:r>
                    </a:p>
                  </a:txBody>
                  <a:tcPr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008912894"/>
                  </a:ext>
                </a:extLst>
              </a:tr>
            </a:tbl>
          </a:graphicData>
        </a:graphic>
      </p:graphicFrame>
      <p:sp>
        <p:nvSpPr>
          <p:cNvPr id="175" name="TextBox 174">
            <a:extLst>
              <a:ext uri="{FF2B5EF4-FFF2-40B4-BE49-F238E27FC236}">
                <a16:creationId xmlns="" xmlns:a16="http://schemas.microsoft.com/office/drawing/2014/main" id="{34EB0C42-E24D-1599-DB6F-C1C8327AA73D}"/>
              </a:ext>
            </a:extLst>
          </p:cNvPr>
          <p:cNvSpPr txBox="1"/>
          <p:nvPr/>
        </p:nvSpPr>
        <p:spPr>
          <a:xfrm>
            <a:off x="4747802" y="6365207"/>
            <a:ext cx="4277517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*Среднее по муниципалитетам Курской области</a:t>
            </a:r>
            <a:endParaRPr lang="x-none" sz="600" i="1" dirty="0">
              <a:solidFill>
                <a:srgbClr val="A6A6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7" name="TextBox 176">
            <a:extLst>
              <a:ext uri="{FF2B5EF4-FFF2-40B4-BE49-F238E27FC236}">
                <a16:creationId xmlns="" xmlns:a16="http://schemas.microsoft.com/office/drawing/2014/main" id="{DE2841E0-CED4-F92A-C7A0-37C6D569ACC3}"/>
              </a:ext>
            </a:extLst>
          </p:cNvPr>
          <p:cNvSpPr txBox="1"/>
          <p:nvPr/>
        </p:nvSpPr>
        <p:spPr>
          <a:xfrm>
            <a:off x="777436" y="1812805"/>
            <a:ext cx="88175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221/360  </a:t>
            </a:r>
          </a:p>
        </p:txBody>
      </p:sp>
      <p:sp>
        <p:nvSpPr>
          <p:cNvPr id="178" name="TextBox 177">
            <a:extLst>
              <a:ext uri="{FF2B5EF4-FFF2-40B4-BE49-F238E27FC236}">
                <a16:creationId xmlns="" xmlns:a16="http://schemas.microsoft.com/office/drawing/2014/main" id="{356FF621-0CE3-EED7-DE74-7E1AA24C8A86}"/>
              </a:ext>
            </a:extLst>
          </p:cNvPr>
          <p:cNvSpPr txBox="1"/>
          <p:nvPr/>
        </p:nvSpPr>
        <p:spPr>
          <a:xfrm>
            <a:off x="1589514" y="1889749"/>
            <a:ext cx="677813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баллов</a:t>
            </a:r>
          </a:p>
        </p:txBody>
      </p:sp>
      <p:sp>
        <p:nvSpPr>
          <p:cNvPr id="181" name="Скругленный прямоугольник 180">
            <a:extLst>
              <a:ext uri="{FF2B5EF4-FFF2-40B4-BE49-F238E27FC236}">
                <a16:creationId xmlns="" xmlns:a16="http://schemas.microsoft.com/office/drawing/2014/main" id="{60EDBA0F-49DD-3E58-39A3-1039CB03D332}"/>
              </a:ext>
            </a:extLst>
          </p:cNvPr>
          <p:cNvSpPr/>
          <p:nvPr/>
        </p:nvSpPr>
        <p:spPr>
          <a:xfrm>
            <a:off x="764690" y="2239251"/>
            <a:ext cx="1706021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l99</a:t>
            </a:r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— средний балл по городам НО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5" name="TextBox 184">
            <a:extLst>
              <a:ext uri="{FF2B5EF4-FFF2-40B4-BE49-F238E27FC236}">
                <a16:creationId xmlns="" xmlns:a16="http://schemas.microsoft.com/office/drawing/2014/main" id="{D7547331-87C6-583C-F2B3-87951F8587C2}"/>
              </a:ext>
            </a:extLst>
          </p:cNvPr>
          <p:cNvSpPr txBox="1"/>
          <p:nvPr/>
        </p:nvSpPr>
        <p:spPr>
          <a:xfrm>
            <a:off x="771269" y="3075185"/>
            <a:ext cx="6778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42/60  </a:t>
            </a:r>
          </a:p>
        </p:txBody>
      </p:sp>
      <p:sp>
        <p:nvSpPr>
          <p:cNvPr id="186" name="TextBox 185">
            <a:extLst>
              <a:ext uri="{FF2B5EF4-FFF2-40B4-BE49-F238E27FC236}">
                <a16:creationId xmlns="" xmlns:a16="http://schemas.microsoft.com/office/drawing/2014/main" id="{05A8436D-879B-A075-0AC7-70744B6D1D4F}"/>
              </a:ext>
            </a:extLst>
          </p:cNvPr>
          <p:cNvSpPr txBox="1"/>
          <p:nvPr/>
        </p:nvSpPr>
        <p:spPr>
          <a:xfrm>
            <a:off x="1372447" y="3152129"/>
            <a:ext cx="677813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балла</a:t>
            </a:r>
          </a:p>
        </p:txBody>
      </p:sp>
      <p:sp>
        <p:nvSpPr>
          <p:cNvPr id="190" name="TextBox 189">
            <a:extLst>
              <a:ext uri="{FF2B5EF4-FFF2-40B4-BE49-F238E27FC236}">
                <a16:creationId xmlns="" xmlns:a16="http://schemas.microsoft.com/office/drawing/2014/main" id="{5D6028FC-B0B4-0EF6-32AE-E5AF1B96946A}"/>
              </a:ext>
            </a:extLst>
          </p:cNvPr>
          <p:cNvSpPr txBox="1"/>
          <p:nvPr/>
        </p:nvSpPr>
        <p:spPr>
          <a:xfrm>
            <a:off x="771269" y="3353192"/>
            <a:ext cx="152437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жилье и прилегающие пространства </a:t>
            </a:r>
          </a:p>
        </p:txBody>
      </p:sp>
      <p:sp>
        <p:nvSpPr>
          <p:cNvPr id="193" name="TextBox 192">
            <a:extLst>
              <a:ext uri="{FF2B5EF4-FFF2-40B4-BE49-F238E27FC236}">
                <a16:creationId xmlns="" xmlns:a16="http://schemas.microsoft.com/office/drawing/2014/main" id="{ABCB8891-149E-F558-A454-9A59865519F2}"/>
              </a:ext>
            </a:extLst>
          </p:cNvPr>
          <p:cNvSpPr txBox="1"/>
          <p:nvPr/>
        </p:nvSpPr>
        <p:spPr>
          <a:xfrm>
            <a:off x="2823334" y="1700161"/>
            <a:ext cx="1199058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условно комфортный климат</a:t>
            </a:r>
          </a:p>
        </p:txBody>
      </p:sp>
      <p:sp>
        <p:nvSpPr>
          <p:cNvPr id="198" name="TextBox 197">
            <a:extLst>
              <a:ext uri="{FF2B5EF4-FFF2-40B4-BE49-F238E27FC236}">
                <a16:creationId xmlns="" xmlns:a16="http://schemas.microsoft.com/office/drawing/2014/main" id="{9D16DF49-3F4A-8A97-F57C-FCA60C3FE27D}"/>
              </a:ext>
            </a:extLst>
          </p:cNvPr>
          <p:cNvSpPr txBox="1"/>
          <p:nvPr/>
        </p:nvSpPr>
        <p:spPr>
          <a:xfrm>
            <a:off x="632590" y="6365207"/>
            <a:ext cx="3638327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*Индекс формируется Министерством строительства и жилищно-коммунального хозяйства РФ по административному центру муниципального образования</a:t>
            </a:r>
            <a:endParaRPr lang="x-none" sz="600" i="1" dirty="0">
              <a:solidFill>
                <a:srgbClr val="A6A6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9" name="TextBox 198">
            <a:extLst>
              <a:ext uri="{FF2B5EF4-FFF2-40B4-BE49-F238E27FC236}">
                <a16:creationId xmlns="" xmlns:a16="http://schemas.microsoft.com/office/drawing/2014/main" id="{336ECF4B-F225-C078-029F-36234955F876}"/>
              </a:ext>
            </a:extLst>
          </p:cNvPr>
          <p:cNvSpPr txBox="1"/>
          <p:nvPr/>
        </p:nvSpPr>
        <p:spPr>
          <a:xfrm>
            <a:off x="771269" y="1037436"/>
            <a:ext cx="3638327" cy="1938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520"/>
              </a:lnSpc>
            </a:pPr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набрано больше половины от максимального количества баллов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520"/>
              </a:lnSpc>
            </a:pPr>
            <a:endParaRPr lang="ru-RU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520"/>
              </a:lnSpc>
            </a:pPr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набрано меньше половины от максимального количества баллов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0" name="Овал 199">
            <a:extLst>
              <a:ext uri="{FF2B5EF4-FFF2-40B4-BE49-F238E27FC236}">
                <a16:creationId xmlns="" xmlns:a16="http://schemas.microsoft.com/office/drawing/2014/main" id="{15D9CCFB-099B-E167-CF29-02692564828D}"/>
              </a:ext>
            </a:extLst>
          </p:cNvPr>
          <p:cNvSpPr/>
          <p:nvPr/>
        </p:nvSpPr>
        <p:spPr>
          <a:xfrm>
            <a:off x="642962" y="1025383"/>
            <a:ext cx="70348" cy="70348"/>
          </a:xfrm>
          <a:prstGeom prst="ellipse">
            <a:avLst/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02" name="Овал 201">
            <a:extLst>
              <a:ext uri="{FF2B5EF4-FFF2-40B4-BE49-F238E27FC236}">
                <a16:creationId xmlns="" xmlns:a16="http://schemas.microsoft.com/office/drawing/2014/main" id="{3EDA5452-0DA0-7C38-DEAA-8AB38AC5413E}"/>
              </a:ext>
            </a:extLst>
          </p:cNvPr>
          <p:cNvSpPr/>
          <p:nvPr/>
        </p:nvSpPr>
        <p:spPr>
          <a:xfrm>
            <a:off x="642962" y="1155152"/>
            <a:ext cx="70348" cy="70348"/>
          </a:xfrm>
          <a:prstGeom prst="ellipse">
            <a:avLst/>
          </a:prstGeom>
          <a:solidFill>
            <a:srgbClr val="B1C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05" name="Скругленный прямоугольник 204">
            <a:extLst>
              <a:ext uri="{FF2B5EF4-FFF2-40B4-BE49-F238E27FC236}">
                <a16:creationId xmlns="" xmlns:a16="http://schemas.microsoft.com/office/drawing/2014/main" id="{C2E91F4A-34CD-9D5D-A847-4E399627CC02}"/>
              </a:ext>
            </a:extLst>
          </p:cNvPr>
          <p:cNvSpPr/>
          <p:nvPr/>
        </p:nvSpPr>
        <p:spPr>
          <a:xfrm flipH="1">
            <a:off x="2693806" y="2657877"/>
            <a:ext cx="1933200" cy="1134000"/>
          </a:xfrm>
          <a:prstGeom prst="roundRect">
            <a:avLst>
              <a:gd name="adj" fmla="val 16165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06" name="TextBox 205">
            <a:extLst>
              <a:ext uri="{FF2B5EF4-FFF2-40B4-BE49-F238E27FC236}">
                <a16:creationId xmlns="" xmlns:a16="http://schemas.microsoft.com/office/drawing/2014/main" id="{99FF7127-A7D9-83DD-3190-7FF99DA60017}"/>
              </a:ext>
            </a:extLst>
          </p:cNvPr>
          <p:cNvSpPr txBox="1"/>
          <p:nvPr/>
        </p:nvSpPr>
        <p:spPr>
          <a:xfrm>
            <a:off x="2825265" y="3074091"/>
            <a:ext cx="6778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>
                <a:solidFill>
                  <a:srgbClr val="B1C1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32/60  </a:t>
            </a:r>
          </a:p>
        </p:txBody>
      </p:sp>
      <p:sp>
        <p:nvSpPr>
          <p:cNvPr id="207" name="TextBox 206">
            <a:extLst>
              <a:ext uri="{FF2B5EF4-FFF2-40B4-BE49-F238E27FC236}">
                <a16:creationId xmlns="" xmlns:a16="http://schemas.microsoft.com/office/drawing/2014/main" id="{ECCDD3AF-7CAB-866E-239B-480DEDBF22EB}"/>
              </a:ext>
            </a:extLst>
          </p:cNvPr>
          <p:cNvSpPr txBox="1"/>
          <p:nvPr/>
        </p:nvSpPr>
        <p:spPr>
          <a:xfrm>
            <a:off x="3426443" y="3151035"/>
            <a:ext cx="677813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B1C1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баллов</a:t>
            </a:r>
          </a:p>
        </p:txBody>
      </p:sp>
      <p:sp>
        <p:nvSpPr>
          <p:cNvPr id="209" name="TextBox 208">
            <a:extLst>
              <a:ext uri="{FF2B5EF4-FFF2-40B4-BE49-F238E27FC236}">
                <a16:creationId xmlns="" xmlns:a16="http://schemas.microsoft.com/office/drawing/2014/main" id="{8E70D385-76D0-2BAA-441E-627CDCF8D567}"/>
              </a:ext>
            </a:extLst>
          </p:cNvPr>
          <p:cNvSpPr txBox="1"/>
          <p:nvPr/>
        </p:nvSpPr>
        <p:spPr>
          <a:xfrm>
            <a:off x="2825266" y="3352098"/>
            <a:ext cx="1445652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улично-дорожная сеть</a:t>
            </a:r>
          </a:p>
        </p:txBody>
      </p:sp>
      <p:sp>
        <p:nvSpPr>
          <p:cNvPr id="211" name="TextBox 210">
            <a:extLst>
              <a:ext uri="{FF2B5EF4-FFF2-40B4-BE49-F238E27FC236}">
                <a16:creationId xmlns="" xmlns:a16="http://schemas.microsoft.com/office/drawing/2014/main" id="{2E95505E-A56B-9D29-0F25-51D3BD9C1816}"/>
              </a:ext>
            </a:extLst>
          </p:cNvPr>
          <p:cNvSpPr txBox="1"/>
          <p:nvPr/>
        </p:nvSpPr>
        <p:spPr>
          <a:xfrm>
            <a:off x="763172" y="4330424"/>
            <a:ext cx="6778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>
                <a:solidFill>
                  <a:srgbClr val="B1C1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42/60  </a:t>
            </a:r>
          </a:p>
        </p:txBody>
      </p:sp>
      <p:sp>
        <p:nvSpPr>
          <p:cNvPr id="212" name="TextBox 211">
            <a:extLst>
              <a:ext uri="{FF2B5EF4-FFF2-40B4-BE49-F238E27FC236}">
                <a16:creationId xmlns="" xmlns:a16="http://schemas.microsoft.com/office/drawing/2014/main" id="{C46D27D4-C09B-4CCE-0358-C9809B03C61C}"/>
              </a:ext>
            </a:extLst>
          </p:cNvPr>
          <p:cNvSpPr txBox="1"/>
          <p:nvPr/>
        </p:nvSpPr>
        <p:spPr>
          <a:xfrm>
            <a:off x="1364350" y="4407368"/>
            <a:ext cx="677813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B1C1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балла</a:t>
            </a:r>
          </a:p>
        </p:txBody>
      </p:sp>
      <p:sp>
        <p:nvSpPr>
          <p:cNvPr id="214" name="TextBox 213">
            <a:extLst>
              <a:ext uri="{FF2B5EF4-FFF2-40B4-BE49-F238E27FC236}">
                <a16:creationId xmlns="" xmlns:a16="http://schemas.microsoft.com/office/drawing/2014/main" id="{2503DEC5-F616-3285-5430-C599627C9174}"/>
              </a:ext>
            </a:extLst>
          </p:cNvPr>
          <p:cNvSpPr txBox="1"/>
          <p:nvPr/>
        </p:nvSpPr>
        <p:spPr>
          <a:xfrm>
            <a:off x="763172" y="4608431"/>
            <a:ext cx="152437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озелененные пространства </a:t>
            </a:r>
          </a:p>
        </p:txBody>
      </p:sp>
      <p:sp>
        <p:nvSpPr>
          <p:cNvPr id="216" name="TextBox 215">
            <a:extLst>
              <a:ext uri="{FF2B5EF4-FFF2-40B4-BE49-F238E27FC236}">
                <a16:creationId xmlns="" xmlns:a16="http://schemas.microsoft.com/office/drawing/2014/main" id="{6BA4C204-F5B4-6DCF-C1C6-65189FC54C76}"/>
              </a:ext>
            </a:extLst>
          </p:cNvPr>
          <p:cNvSpPr txBox="1"/>
          <p:nvPr/>
        </p:nvSpPr>
        <p:spPr>
          <a:xfrm>
            <a:off x="2817168" y="4329330"/>
            <a:ext cx="6778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40/60  </a:t>
            </a:r>
          </a:p>
        </p:txBody>
      </p:sp>
      <p:sp>
        <p:nvSpPr>
          <p:cNvPr id="217" name="TextBox 216">
            <a:extLst>
              <a:ext uri="{FF2B5EF4-FFF2-40B4-BE49-F238E27FC236}">
                <a16:creationId xmlns="" xmlns:a16="http://schemas.microsoft.com/office/drawing/2014/main" id="{0B7F32D4-9F89-1BB0-1AEF-8843B06802AE}"/>
              </a:ext>
            </a:extLst>
          </p:cNvPr>
          <p:cNvSpPr txBox="1"/>
          <p:nvPr/>
        </p:nvSpPr>
        <p:spPr>
          <a:xfrm>
            <a:off x="3418346" y="4406274"/>
            <a:ext cx="677813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баллов</a:t>
            </a:r>
          </a:p>
        </p:txBody>
      </p:sp>
      <p:sp>
        <p:nvSpPr>
          <p:cNvPr id="219" name="TextBox 218">
            <a:extLst>
              <a:ext uri="{FF2B5EF4-FFF2-40B4-BE49-F238E27FC236}">
                <a16:creationId xmlns="" xmlns:a16="http://schemas.microsoft.com/office/drawing/2014/main" id="{5794E043-40FD-ABBF-6B6A-38A2707394BB}"/>
              </a:ext>
            </a:extLst>
          </p:cNvPr>
          <p:cNvSpPr txBox="1"/>
          <p:nvPr/>
        </p:nvSpPr>
        <p:spPr>
          <a:xfrm>
            <a:off x="2817168" y="4607337"/>
            <a:ext cx="152437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общегородское пространство</a:t>
            </a:r>
          </a:p>
        </p:txBody>
      </p:sp>
      <p:sp>
        <p:nvSpPr>
          <p:cNvPr id="221" name="TextBox 220">
            <a:extLst>
              <a:ext uri="{FF2B5EF4-FFF2-40B4-BE49-F238E27FC236}">
                <a16:creationId xmlns="" xmlns:a16="http://schemas.microsoft.com/office/drawing/2014/main" id="{1E934D3A-02AB-2C7B-E5BC-1A164AD8BE93}"/>
              </a:ext>
            </a:extLst>
          </p:cNvPr>
          <p:cNvSpPr txBox="1"/>
          <p:nvPr/>
        </p:nvSpPr>
        <p:spPr>
          <a:xfrm>
            <a:off x="763170" y="5586576"/>
            <a:ext cx="6778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>
                <a:solidFill>
                  <a:srgbClr val="B1C1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35/60  </a:t>
            </a:r>
          </a:p>
        </p:txBody>
      </p:sp>
      <p:sp>
        <p:nvSpPr>
          <p:cNvPr id="222" name="TextBox 221">
            <a:extLst>
              <a:ext uri="{FF2B5EF4-FFF2-40B4-BE49-F238E27FC236}">
                <a16:creationId xmlns="" xmlns:a16="http://schemas.microsoft.com/office/drawing/2014/main" id="{BA81EB67-8975-7F09-A526-6E12CAE670D8}"/>
              </a:ext>
            </a:extLst>
          </p:cNvPr>
          <p:cNvSpPr txBox="1"/>
          <p:nvPr/>
        </p:nvSpPr>
        <p:spPr>
          <a:xfrm>
            <a:off x="1364348" y="5663520"/>
            <a:ext cx="677813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B1C1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балла</a:t>
            </a:r>
          </a:p>
        </p:txBody>
      </p:sp>
      <p:sp>
        <p:nvSpPr>
          <p:cNvPr id="229" name="TextBox 228">
            <a:extLst>
              <a:ext uri="{FF2B5EF4-FFF2-40B4-BE49-F238E27FC236}">
                <a16:creationId xmlns="" xmlns:a16="http://schemas.microsoft.com/office/drawing/2014/main" id="{1D9B7A5A-EAA9-298F-696F-FC5A8E72A173}"/>
              </a:ext>
            </a:extLst>
          </p:cNvPr>
          <p:cNvSpPr txBox="1"/>
          <p:nvPr/>
        </p:nvSpPr>
        <p:spPr>
          <a:xfrm>
            <a:off x="763170" y="5864583"/>
            <a:ext cx="180984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социально-досуговая</a:t>
            </a:r>
            <a:r>
              <a:rPr lang="en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инфраструктура</a:t>
            </a:r>
          </a:p>
        </p:txBody>
      </p:sp>
      <p:sp>
        <p:nvSpPr>
          <p:cNvPr id="238" name="TextBox 237">
            <a:extLst>
              <a:ext uri="{FF2B5EF4-FFF2-40B4-BE49-F238E27FC236}">
                <a16:creationId xmlns="" xmlns:a16="http://schemas.microsoft.com/office/drawing/2014/main" id="{5669243B-9349-1132-386E-B82772AEBA35}"/>
              </a:ext>
            </a:extLst>
          </p:cNvPr>
          <p:cNvSpPr txBox="1"/>
          <p:nvPr/>
        </p:nvSpPr>
        <p:spPr>
          <a:xfrm>
            <a:off x="2817166" y="5585482"/>
            <a:ext cx="6778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30/60  </a:t>
            </a:r>
          </a:p>
        </p:txBody>
      </p:sp>
      <p:sp>
        <p:nvSpPr>
          <p:cNvPr id="239" name="TextBox 238">
            <a:extLst>
              <a:ext uri="{FF2B5EF4-FFF2-40B4-BE49-F238E27FC236}">
                <a16:creationId xmlns="" xmlns:a16="http://schemas.microsoft.com/office/drawing/2014/main" id="{0904C898-EB14-A5D2-77BD-F577E68462A3}"/>
              </a:ext>
            </a:extLst>
          </p:cNvPr>
          <p:cNvSpPr txBox="1"/>
          <p:nvPr/>
        </p:nvSpPr>
        <p:spPr>
          <a:xfrm>
            <a:off x="3418344" y="5662426"/>
            <a:ext cx="677813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балла</a:t>
            </a:r>
          </a:p>
        </p:txBody>
      </p:sp>
      <p:sp>
        <p:nvSpPr>
          <p:cNvPr id="241" name="TextBox 240">
            <a:extLst>
              <a:ext uri="{FF2B5EF4-FFF2-40B4-BE49-F238E27FC236}">
                <a16:creationId xmlns="" xmlns:a16="http://schemas.microsoft.com/office/drawing/2014/main" id="{68269774-FD19-B04B-8F9B-EE2B9E51C027}"/>
              </a:ext>
            </a:extLst>
          </p:cNvPr>
          <p:cNvSpPr txBox="1"/>
          <p:nvPr/>
        </p:nvSpPr>
        <p:spPr>
          <a:xfrm>
            <a:off x="2817166" y="5863489"/>
            <a:ext cx="1794522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общественно-деловая</a:t>
            </a:r>
            <a:r>
              <a:rPr lang="en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инфраструктура </a:t>
            </a:r>
          </a:p>
        </p:txBody>
      </p:sp>
      <p:pic>
        <p:nvPicPr>
          <p:cNvPr id="243" name="Рисунок 242" descr="Облачно с прояснениями со сплошной заливкой">
            <a:extLst>
              <a:ext uri="{FF2B5EF4-FFF2-40B4-BE49-F238E27FC236}">
                <a16:creationId xmlns="" xmlns:a16="http://schemas.microsoft.com/office/drawing/2014/main" id="{E90CF940-2637-98EA-385D-7A1D916B818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135523" y="1501072"/>
            <a:ext cx="360000" cy="360000"/>
          </a:xfrm>
          <a:prstGeom prst="rect">
            <a:avLst/>
          </a:prstGeom>
        </p:spPr>
      </p:pic>
      <p:pic>
        <p:nvPicPr>
          <p:cNvPr id="247" name="Рисунок 246" descr="Дорога со сплошной заливкой">
            <a:extLst>
              <a:ext uri="{FF2B5EF4-FFF2-40B4-BE49-F238E27FC236}">
                <a16:creationId xmlns="" xmlns:a16="http://schemas.microsoft.com/office/drawing/2014/main" id="{314E387F-F4FA-9534-23C9-D88BE19F19D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135523" y="2757415"/>
            <a:ext cx="360000" cy="360000"/>
          </a:xfrm>
          <a:prstGeom prst="rect">
            <a:avLst/>
          </a:prstGeom>
        </p:spPr>
      </p:pic>
      <p:pic>
        <p:nvPicPr>
          <p:cNvPr id="251" name="Рисунок 250" descr="Пейзаж холма со сплошной заливкой">
            <a:extLst>
              <a:ext uri="{FF2B5EF4-FFF2-40B4-BE49-F238E27FC236}">
                <a16:creationId xmlns="" xmlns:a16="http://schemas.microsoft.com/office/drawing/2014/main" id="{B9E585B0-3872-12F5-3CD8-F02DE3E3ACD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110712" y="4013748"/>
            <a:ext cx="360000" cy="360000"/>
          </a:xfrm>
          <a:prstGeom prst="rect">
            <a:avLst/>
          </a:prstGeom>
        </p:spPr>
      </p:pic>
      <p:pic>
        <p:nvPicPr>
          <p:cNvPr id="255" name="Рисунок 254" descr="Руководство по настройке удаленной работы со сплошной заливкой">
            <a:extLst>
              <a:ext uri="{FF2B5EF4-FFF2-40B4-BE49-F238E27FC236}">
                <a16:creationId xmlns="" xmlns:a16="http://schemas.microsoft.com/office/drawing/2014/main" id="{9EE7AFE4-1BE3-F26B-1A91-744E1AD3EAA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=""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135523" y="5275557"/>
            <a:ext cx="360000" cy="360000"/>
          </a:xfrm>
          <a:prstGeom prst="rect">
            <a:avLst/>
          </a:prstGeom>
        </p:spPr>
      </p:pic>
      <p:sp>
        <p:nvSpPr>
          <p:cNvPr id="58" name="TextBox 57">
            <a:extLst>
              <a:ext uri="{FF2B5EF4-FFF2-40B4-BE49-F238E27FC236}">
                <a16:creationId xmlns="" xmlns:a16="http://schemas.microsoft.com/office/drawing/2014/main" id="{E76F8C74-FB54-49FC-B66C-94C4BC58D880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ГОРОДА ЩИГРЫ</a:t>
            </a:r>
          </a:p>
        </p:txBody>
      </p:sp>
    </p:spTree>
    <p:extLst>
      <p:ext uri="{BB962C8B-B14F-4D97-AF65-F5344CB8AC3E}">
        <p14:creationId xmlns:p14="http://schemas.microsoft.com/office/powerpoint/2010/main" val="379541704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29365</TotalTime>
  <Words>1715</Words>
  <Application>Microsoft Office PowerPoint</Application>
  <PresentationFormat>Лист A4 (210x297 мм)</PresentationFormat>
  <Paragraphs>557</Paragraphs>
  <Slides>19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Валерия Гугнина</dc:creator>
  <cp:lastModifiedBy>Kochergin_AV</cp:lastModifiedBy>
  <cp:revision>344</cp:revision>
  <dcterms:created xsi:type="dcterms:W3CDTF">2023-11-22T14:19:10Z</dcterms:created>
  <dcterms:modified xsi:type="dcterms:W3CDTF">2025-02-12T08:28:48Z</dcterms:modified>
</cp:coreProperties>
</file>